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1"/>
  </p:notesMasterIdLst>
  <p:sldIdLst>
    <p:sldId id="256" r:id="rId2"/>
    <p:sldId id="257" r:id="rId3"/>
    <p:sldId id="258" r:id="rId4"/>
    <p:sldId id="300" r:id="rId5"/>
    <p:sldId id="299" r:id="rId6"/>
    <p:sldId id="306" r:id="rId7"/>
    <p:sldId id="307" r:id="rId8"/>
    <p:sldId id="308" r:id="rId9"/>
    <p:sldId id="309" r:id="rId10"/>
    <p:sldId id="310" r:id="rId11"/>
    <p:sldId id="311" r:id="rId12"/>
    <p:sldId id="313" r:id="rId13"/>
    <p:sldId id="315" r:id="rId14"/>
    <p:sldId id="314" r:id="rId15"/>
    <p:sldId id="316" r:id="rId16"/>
    <p:sldId id="317" r:id="rId17"/>
    <p:sldId id="303" r:id="rId18"/>
    <p:sldId id="304" r:id="rId19"/>
    <p:sldId id="305" r:id="rId20"/>
    <p:sldId id="260" r:id="rId21"/>
    <p:sldId id="262" r:id="rId22"/>
    <p:sldId id="261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6" r:id="rId33"/>
    <p:sldId id="277" r:id="rId34"/>
    <p:sldId id="278" r:id="rId35"/>
    <p:sldId id="279" r:id="rId36"/>
    <p:sldId id="280" r:id="rId37"/>
    <p:sldId id="294" r:id="rId38"/>
    <p:sldId id="295" r:id="rId39"/>
    <p:sldId id="318" r:id="rId4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 autoAdjust="0"/>
    <p:restoredTop sz="94388" autoAdjust="0"/>
  </p:normalViewPr>
  <p:slideViewPr>
    <p:cSldViewPr>
      <p:cViewPr>
        <p:scale>
          <a:sx n="76" d="100"/>
          <a:sy n="76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5D2B2-F591-4F2A-BDD5-1EF8FE3EEAF9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1ABA5-4317-4D74-9BD0-036F5113EB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15786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1ABA5-4317-4D74-9BD0-036F5113EB8A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Prostokąt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A63AA61-2844-433C-A2D0-0D54B47D0F0A}" type="datetimeFigureOut">
              <a:rPr lang="pl-PL" smtClean="0"/>
              <a:pPr/>
              <a:t>2013-03-16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2D2FBEC-39AA-4721-AA34-DF19498E7F8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lo.zyrardow.edu.pl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8856984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Comenius Project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en-US" sz="3600" dirty="0" smtClean="0"/>
              <a:t>School </a:t>
            </a:r>
            <a:r>
              <a:rPr lang="pl-PL" sz="3600" dirty="0" err="1" smtClean="0"/>
              <a:t>Factory</a:t>
            </a:r>
            <a:r>
              <a:rPr lang="pl-PL" sz="3600" dirty="0" smtClean="0"/>
              <a:t> of </a:t>
            </a:r>
            <a:r>
              <a:rPr lang="en-US" sz="3600" dirty="0" smtClean="0"/>
              <a:t>Initiatives-equal citizenship</a:t>
            </a:r>
            <a:endParaRPr lang="pl-PL" sz="3600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5229200"/>
            <a:ext cx="6400800" cy="1368152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>
                <a:solidFill>
                  <a:schemeClr val="tx1"/>
                </a:solidFill>
              </a:rPr>
              <a:t>Stefan Żeromski High </a:t>
            </a:r>
            <a:r>
              <a:rPr lang="pl-PL" sz="3200" dirty="0" err="1" smtClean="0">
                <a:solidFill>
                  <a:schemeClr val="tx1"/>
                </a:solidFill>
              </a:rPr>
              <a:t>School</a:t>
            </a:r>
            <a:r>
              <a:rPr lang="pl-PL" sz="3200" dirty="0" smtClean="0">
                <a:solidFill>
                  <a:schemeClr val="tx1"/>
                </a:solidFill>
              </a:rPr>
              <a:t> Żyrardów</a:t>
            </a:r>
            <a:endParaRPr lang="pl-PL" sz="3200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Documents and Settings\Rutkowski\Pulpit\Od Bożeny\ekspozycja kampanii gender\DSC01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3096344" cy="3917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2530" name="Picture 2" descr="C:\Documents and Settings\Rutkowski\Pulpit\Od Bożeny\warsztaty genderowe pazdziernik\DSC01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1"/>
            <a:ext cx="8424936" cy="5844325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683568" y="5903893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MEN - obstacles created by the stereotypes in education and work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3554" name="Picture 2" descr="C:\Documents and Settings\Rutkowski\Pulpit\Od Bożeny\warsztaty genderowe pazdziernik\DSC01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53344"/>
            <a:ext cx="8568952" cy="5904656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39552" y="116632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WOMEN - obstacles created by the stereotypes in </a:t>
            </a:r>
            <a:r>
              <a:rPr lang="pl-PL" sz="2400" dirty="0" err="1" smtClean="0">
                <a:solidFill>
                  <a:schemeClr val="bg1"/>
                </a:solidFill>
              </a:rPr>
              <a:t>such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</a:rPr>
              <a:t>areas</a:t>
            </a:r>
            <a:r>
              <a:rPr lang="pl-PL" sz="2400" dirty="0" smtClean="0">
                <a:solidFill>
                  <a:schemeClr val="bg1"/>
                </a:solidFill>
              </a:rPr>
              <a:t> as </a:t>
            </a:r>
            <a:r>
              <a:rPr lang="en-US" sz="2400" dirty="0" smtClean="0">
                <a:solidFill>
                  <a:schemeClr val="bg1"/>
                </a:solidFill>
              </a:rPr>
              <a:t>house</a:t>
            </a:r>
            <a:r>
              <a:rPr lang="pl-PL" sz="2400" dirty="0" err="1" smtClean="0">
                <a:solidFill>
                  <a:schemeClr val="bg1"/>
                </a:solidFill>
              </a:rPr>
              <a:t>hold</a:t>
            </a:r>
            <a:r>
              <a:rPr lang="en-US" sz="2400" dirty="0" smtClean="0">
                <a:solidFill>
                  <a:schemeClr val="bg1"/>
                </a:solidFill>
              </a:rPr>
              <a:t> and </a:t>
            </a:r>
            <a:r>
              <a:rPr lang="pl-PL" sz="2400" dirty="0" smtClean="0">
                <a:solidFill>
                  <a:schemeClr val="bg1"/>
                </a:solidFill>
              </a:rPr>
              <a:t>p</a:t>
            </a:r>
            <a:r>
              <a:rPr lang="en-US" sz="2400" dirty="0" err="1" smtClean="0">
                <a:solidFill>
                  <a:schemeClr val="bg1"/>
                </a:solidFill>
              </a:rPr>
              <a:t>olitics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3645024"/>
            <a:ext cx="61664" cy="2755776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5602" name="Picture 2" descr="C:\Documents and Settings\Rutkowski\Pulpit\Od Bożeny\warsztaty genderowe pazdziernik\DSC01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713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580112" y="692696"/>
            <a:ext cx="32403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"</a:t>
            </a:r>
            <a:r>
              <a:rPr lang="en-US" sz="2800" dirty="0" smtClean="0">
                <a:solidFill>
                  <a:schemeClr val="bg1"/>
                </a:solidFill>
              </a:rPr>
              <a:t>The ideal man</a:t>
            </a:r>
            <a:r>
              <a:rPr lang="en-US" sz="3600" dirty="0" smtClean="0">
                <a:solidFill>
                  <a:schemeClr val="bg1"/>
                </a:solidFill>
              </a:rPr>
              <a:t>" </a:t>
            </a:r>
            <a:endParaRPr lang="pl-PL" sz="3600" dirty="0" smtClean="0">
              <a:solidFill>
                <a:schemeClr val="bg1"/>
              </a:solidFill>
            </a:endParaRPr>
          </a:p>
          <a:p>
            <a:endParaRPr lang="pl-PL" sz="3600" dirty="0" smtClean="0">
              <a:solidFill>
                <a:schemeClr val="bg1"/>
              </a:solidFill>
            </a:endParaRPr>
          </a:p>
          <a:p>
            <a:endParaRPr lang="pl-PL" sz="3600" dirty="0" smtClean="0">
              <a:solidFill>
                <a:schemeClr val="bg1"/>
              </a:solidFill>
            </a:endParaRPr>
          </a:p>
          <a:p>
            <a:endParaRPr lang="pl-PL" sz="3600" dirty="0" smtClean="0">
              <a:solidFill>
                <a:schemeClr val="bg1"/>
              </a:solidFill>
            </a:endParaRPr>
          </a:p>
          <a:p>
            <a:endParaRPr lang="pl-PL" sz="3600" dirty="0" smtClean="0">
              <a:solidFill>
                <a:schemeClr val="bg1"/>
              </a:solidFill>
            </a:endParaRPr>
          </a:p>
          <a:p>
            <a:endParaRPr lang="pl-PL" sz="3600" dirty="0" smtClean="0">
              <a:solidFill>
                <a:schemeClr val="bg1"/>
              </a:solidFill>
            </a:endParaRPr>
          </a:p>
          <a:p>
            <a:r>
              <a:rPr lang="pl-PL" sz="2400" dirty="0" err="1" smtClean="0"/>
              <a:t>How</a:t>
            </a:r>
            <a:r>
              <a:rPr lang="pl-PL" sz="2400" dirty="0" smtClean="0"/>
              <a:t> do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en-US" sz="2400" dirty="0" smtClean="0"/>
              <a:t>process</a:t>
            </a:r>
            <a:r>
              <a:rPr lang="pl-PL" sz="2400" dirty="0" smtClean="0"/>
              <a:t> of </a:t>
            </a:r>
            <a:r>
              <a:rPr lang="pl-PL" sz="2400" dirty="0" err="1" smtClean="0"/>
              <a:t>education</a:t>
            </a:r>
            <a:r>
              <a:rPr lang="pl-PL" sz="2400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other factors </a:t>
            </a:r>
            <a:r>
              <a:rPr lang="pl-PL" sz="2400" dirty="0" smtClean="0"/>
              <a:t>form</a:t>
            </a:r>
            <a:r>
              <a:rPr lang="en-US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en-US" sz="2400" dirty="0" smtClean="0"/>
              <a:t>stereotype</a:t>
            </a:r>
            <a:r>
              <a:rPr lang="pl-PL" sz="2400" dirty="0" smtClean="0"/>
              <a:t> of </a:t>
            </a:r>
            <a:r>
              <a:rPr lang="pl-PL" sz="2400" dirty="0" err="1" smtClean="0"/>
              <a:t>masculinity</a:t>
            </a:r>
            <a:r>
              <a:rPr lang="en-US" sz="2400" dirty="0" smtClean="0"/>
              <a:t>?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45719" cy="676672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4578" name="Picture 2" descr="C:\Documents and Settings\Rutkowski\Pulpit\Od Bożeny\warsztaty genderowe pazdziernik\DSC01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712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580112" y="836712"/>
            <a:ext cx="338437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„</a:t>
            </a:r>
            <a:r>
              <a:rPr lang="pl-PL" sz="2800" dirty="0" err="1" smtClean="0">
                <a:solidFill>
                  <a:schemeClr val="bg1"/>
                </a:solidFill>
              </a:rPr>
              <a:t>The</a:t>
            </a:r>
            <a:r>
              <a:rPr lang="pl-PL" sz="2800" dirty="0" smtClean="0">
                <a:solidFill>
                  <a:schemeClr val="bg1"/>
                </a:solidFill>
              </a:rPr>
              <a:t> i</a:t>
            </a:r>
            <a:r>
              <a:rPr lang="en-US" sz="2800" dirty="0" smtClean="0">
                <a:solidFill>
                  <a:schemeClr val="bg1"/>
                </a:solidFill>
              </a:rPr>
              <a:t>deal</a:t>
            </a:r>
            <a:r>
              <a:rPr lang="pl-PL" sz="2800" dirty="0" smtClean="0">
                <a:solidFill>
                  <a:schemeClr val="bg1"/>
                </a:solidFill>
              </a:rPr>
              <a:t> w</a:t>
            </a:r>
            <a:r>
              <a:rPr lang="en-US" sz="2800" dirty="0" err="1" smtClean="0">
                <a:solidFill>
                  <a:schemeClr val="bg1"/>
                </a:solidFill>
              </a:rPr>
              <a:t>oman</a:t>
            </a:r>
            <a:r>
              <a:rPr lang="en-US" sz="2800" dirty="0" smtClean="0">
                <a:solidFill>
                  <a:schemeClr val="bg1"/>
                </a:solidFill>
              </a:rPr>
              <a:t>" </a:t>
            </a:r>
            <a:endParaRPr lang="pl-PL" sz="2800" dirty="0" smtClean="0">
              <a:solidFill>
                <a:schemeClr val="bg1"/>
              </a:solidFill>
            </a:endParaRPr>
          </a:p>
          <a:p>
            <a:endParaRPr lang="pl-PL" sz="2400" dirty="0" smtClean="0"/>
          </a:p>
          <a:p>
            <a:endParaRPr lang="pl-PL" sz="2400" dirty="0" smtClean="0"/>
          </a:p>
          <a:p>
            <a:endParaRPr lang="pl-PL" sz="2400" dirty="0" smtClean="0"/>
          </a:p>
          <a:p>
            <a:endParaRPr lang="pl-PL" sz="2400" dirty="0" smtClean="0"/>
          </a:p>
          <a:p>
            <a:endParaRPr lang="pl-PL" sz="2400" dirty="0" smtClean="0"/>
          </a:p>
          <a:p>
            <a:endParaRPr lang="pl-PL" sz="2400" dirty="0" smtClean="0"/>
          </a:p>
          <a:p>
            <a:endParaRPr lang="pl-PL" sz="2400" dirty="0" smtClean="0"/>
          </a:p>
          <a:p>
            <a:r>
              <a:rPr lang="pl-PL" sz="2400" dirty="0" err="1" smtClean="0"/>
              <a:t>How</a:t>
            </a:r>
            <a:r>
              <a:rPr lang="pl-PL" sz="2400" dirty="0" smtClean="0"/>
              <a:t> do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en-US" sz="2400" dirty="0" smtClean="0"/>
              <a:t>process</a:t>
            </a:r>
            <a:r>
              <a:rPr lang="pl-PL" sz="2400" dirty="0" smtClean="0"/>
              <a:t> of </a:t>
            </a:r>
            <a:r>
              <a:rPr lang="pl-PL" sz="2400" dirty="0" err="1" smtClean="0"/>
              <a:t>education</a:t>
            </a:r>
            <a:r>
              <a:rPr lang="pl-PL" sz="2400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other factors </a:t>
            </a:r>
            <a:r>
              <a:rPr lang="pl-PL" sz="2400" dirty="0" smtClean="0"/>
              <a:t>form</a:t>
            </a:r>
            <a:r>
              <a:rPr lang="en-US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en-US" sz="2400" dirty="0" smtClean="0"/>
              <a:t>stereotype</a:t>
            </a:r>
            <a:r>
              <a:rPr lang="pl-PL" sz="2400" dirty="0" smtClean="0"/>
              <a:t> of </a:t>
            </a:r>
            <a:r>
              <a:rPr lang="pl-PL" sz="2400" dirty="0" err="1" smtClean="0"/>
              <a:t>femininity</a:t>
            </a:r>
            <a:r>
              <a:rPr lang="en-US" sz="2400" dirty="0" smtClean="0"/>
              <a:t>?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936104" cy="1440160"/>
          </a:xfrm>
        </p:spPr>
        <p:txBody>
          <a:bodyPr/>
          <a:lstStyle/>
          <a:p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6626" name="Picture 2" descr="C:\Documents and Settings\Rutkowski\Pulpit\Od Bożeny\warsztaty genderowe pazdziernik\DSC01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12568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724128" y="188640"/>
            <a:ext cx="309634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to plan your future without </a:t>
            </a:r>
            <a:r>
              <a:rPr lang="en-US" sz="2600" dirty="0" smtClean="0">
                <a:solidFill>
                  <a:schemeClr val="bg1"/>
                </a:solidFill>
              </a:rPr>
              <a:t>stereotypes?</a:t>
            </a:r>
          </a:p>
          <a:p>
            <a:endParaRPr lang="en-US" sz="2800" dirty="0" smtClean="0"/>
          </a:p>
          <a:p>
            <a:r>
              <a:rPr lang="en-US" sz="2400" dirty="0" smtClean="0"/>
              <a:t>Follow </a:t>
            </a:r>
            <a:r>
              <a:rPr lang="pl-PL" sz="2400" dirty="0" err="1" smtClean="0"/>
              <a:t>your</a:t>
            </a:r>
            <a:r>
              <a:rPr lang="pl-PL" sz="2400" dirty="0" smtClean="0"/>
              <a:t> </a:t>
            </a:r>
            <a:r>
              <a:rPr lang="en-US" sz="2400" dirty="0" smtClean="0"/>
              <a:t>interests</a:t>
            </a:r>
            <a:r>
              <a:rPr lang="pl-PL" sz="2400" dirty="0" smtClean="0"/>
              <a:t>!</a:t>
            </a:r>
          </a:p>
          <a:p>
            <a:r>
              <a:rPr lang="en-US" sz="2400" dirty="0" smtClean="0"/>
              <a:t> </a:t>
            </a:r>
            <a:endParaRPr lang="pl-PL" sz="2400" dirty="0" smtClean="0"/>
          </a:p>
          <a:p>
            <a:r>
              <a:rPr lang="pl-PL" sz="2400" dirty="0" err="1" smtClean="0"/>
              <a:t>Include</a:t>
            </a:r>
            <a:r>
              <a:rPr lang="pl-PL" sz="2400" dirty="0" smtClean="0"/>
              <a:t> </a:t>
            </a:r>
            <a:r>
              <a:rPr lang="pl-PL" sz="2400" dirty="0" err="1" smtClean="0"/>
              <a:t>important</a:t>
            </a:r>
            <a:r>
              <a:rPr lang="pl-PL" sz="2400" dirty="0" smtClean="0"/>
              <a:t> </a:t>
            </a:r>
            <a:r>
              <a:rPr lang="pl-PL" sz="2400" dirty="0" err="1" smtClean="0"/>
              <a:t>values</a:t>
            </a:r>
            <a:r>
              <a:rPr lang="pl-PL" sz="2400" dirty="0" smtClean="0"/>
              <a:t> </a:t>
            </a:r>
            <a:r>
              <a:rPr lang="pl-PL" sz="2400" dirty="0" err="1" smtClean="0"/>
              <a:t>about</a:t>
            </a:r>
            <a:r>
              <a:rPr lang="pl-PL" sz="2400" dirty="0" smtClean="0"/>
              <a:t> </a:t>
            </a:r>
            <a:r>
              <a:rPr lang="pl-PL" sz="2400" dirty="0" err="1" smtClean="0"/>
              <a:t>which</a:t>
            </a:r>
            <a:r>
              <a:rPr lang="pl-PL" sz="2400" dirty="0" smtClean="0"/>
              <a:t> </a:t>
            </a:r>
            <a:r>
              <a:rPr lang="pl-PL" sz="2400" dirty="0" err="1" smtClean="0"/>
              <a:t>you</a:t>
            </a:r>
            <a:r>
              <a:rPr lang="pl-PL" sz="2400" dirty="0" smtClean="0"/>
              <a:t> </a:t>
            </a:r>
            <a:r>
              <a:rPr lang="pl-PL" sz="2400" dirty="0" err="1" smtClean="0"/>
              <a:t>care</a:t>
            </a:r>
            <a:r>
              <a:rPr lang="pl-PL" sz="2400" dirty="0" smtClean="0"/>
              <a:t>!</a:t>
            </a:r>
          </a:p>
          <a:p>
            <a:r>
              <a:rPr lang="en-US" sz="2400" dirty="0" smtClean="0"/>
              <a:t> </a:t>
            </a:r>
            <a:endParaRPr lang="pl-PL" sz="2400" dirty="0" smtClean="0"/>
          </a:p>
          <a:p>
            <a:r>
              <a:rPr lang="en-US" sz="2400" dirty="0" smtClean="0"/>
              <a:t>Don</a:t>
            </a:r>
            <a:r>
              <a:rPr lang="pl-PL" sz="2400" dirty="0" smtClean="0"/>
              <a:t>’</a:t>
            </a:r>
            <a:r>
              <a:rPr lang="en-US" sz="2400" dirty="0" smtClean="0"/>
              <a:t>t let stereotypes</a:t>
            </a:r>
            <a:r>
              <a:rPr lang="pl-PL" sz="2400" dirty="0" smtClean="0"/>
              <a:t> </a:t>
            </a:r>
            <a:r>
              <a:rPr lang="pl-PL" sz="2400" dirty="0" err="1" smtClean="0"/>
              <a:t>about</a:t>
            </a:r>
            <a:r>
              <a:rPr lang="pl-PL" sz="2400" dirty="0" smtClean="0"/>
              <a:t> </a:t>
            </a:r>
            <a:r>
              <a:rPr lang="pl-PL" sz="2400" dirty="0" err="1" smtClean="0"/>
              <a:t>occupations</a:t>
            </a:r>
            <a:r>
              <a:rPr lang="pl-PL" sz="2400" dirty="0" smtClean="0"/>
              <a:t>, </a:t>
            </a:r>
            <a:r>
              <a:rPr lang="pl-PL" sz="2400" dirty="0" err="1" smtClean="0"/>
              <a:t>which</a:t>
            </a:r>
            <a:r>
              <a:rPr lang="pl-PL" sz="2400" dirty="0" smtClean="0"/>
              <a:t> </a:t>
            </a:r>
            <a:r>
              <a:rPr lang="pl-PL" sz="2400" dirty="0" err="1" smtClean="0"/>
              <a:t>are</a:t>
            </a:r>
            <a:r>
              <a:rPr lang="en-US" sz="2400" dirty="0" smtClean="0"/>
              <a:t> only </a:t>
            </a:r>
            <a:r>
              <a:rPr lang="pl-PL" sz="2400" dirty="0" smtClean="0"/>
              <a:t>for</a:t>
            </a:r>
            <a:r>
              <a:rPr lang="en-US" sz="2400" dirty="0" smtClean="0"/>
              <a:t> men or women</a:t>
            </a:r>
            <a:r>
              <a:rPr lang="pl-PL" sz="2400" dirty="0" smtClean="0"/>
              <a:t>, influence </a:t>
            </a:r>
            <a:r>
              <a:rPr lang="pl-PL" sz="2400" dirty="0" err="1" smtClean="0"/>
              <a:t>your</a:t>
            </a:r>
            <a:r>
              <a:rPr lang="pl-PL" sz="2400" dirty="0" smtClean="0"/>
              <a:t> </a:t>
            </a:r>
            <a:r>
              <a:rPr lang="en-US" sz="2400" dirty="0" smtClean="0"/>
              <a:t>choices!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46524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A </a:t>
            </a:r>
            <a:r>
              <a:rPr lang="pl-PL" dirty="0" err="1" smtClean="0"/>
              <a:t>survey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8697144" y="6597352"/>
            <a:ext cx="446856" cy="7200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/>
              <a:t>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79512" y="548680"/>
            <a:ext cx="874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Students participating in the workshop</a:t>
            </a:r>
            <a:r>
              <a:rPr lang="pl-PL" sz="2000" dirty="0" smtClean="0">
                <a:solidFill>
                  <a:schemeClr val="bg1"/>
                </a:solidFill>
              </a:rPr>
              <a:t>s</a:t>
            </a:r>
            <a:r>
              <a:rPr lang="en-US" sz="2000" dirty="0" smtClean="0">
                <a:solidFill>
                  <a:schemeClr val="bg1"/>
                </a:solidFill>
              </a:rPr>
              <a:t> were asked to complete a </a:t>
            </a:r>
            <a:r>
              <a:rPr lang="pl-PL" sz="2000" dirty="0" err="1" smtClean="0">
                <a:solidFill>
                  <a:schemeClr val="bg1"/>
                </a:solidFill>
              </a:rPr>
              <a:t>questionnaire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98072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>
                <a:solidFill>
                  <a:schemeClr val="bg1"/>
                </a:solidFill>
              </a:rPr>
              <a:t>Questions</a:t>
            </a:r>
            <a:r>
              <a:rPr lang="pl-PL" sz="2400" dirty="0" smtClean="0">
                <a:solidFill>
                  <a:schemeClr val="bg1"/>
                </a:solidFill>
              </a:rPr>
              <a:t> and </a:t>
            </a:r>
            <a:r>
              <a:rPr lang="pl-PL" sz="2400" dirty="0" err="1" smtClean="0">
                <a:solidFill>
                  <a:schemeClr val="bg1"/>
                </a:solidFill>
              </a:rPr>
              <a:t>results</a:t>
            </a:r>
            <a:r>
              <a:rPr lang="pl-PL" sz="2400" dirty="0" smtClean="0">
                <a:solidFill>
                  <a:schemeClr val="bg1"/>
                </a:solidFill>
              </a:rPr>
              <a:t>: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7504" y="1556792"/>
            <a:ext cx="9036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b="1" dirty="0" smtClean="0"/>
              <a:t>Do </a:t>
            </a:r>
            <a:r>
              <a:rPr lang="en-US" b="1" dirty="0" smtClean="0"/>
              <a:t>the stereotypes put pressure on </a:t>
            </a:r>
            <a:r>
              <a:rPr lang="pl-PL" b="1" dirty="0" err="1" smtClean="0"/>
              <a:t>people</a:t>
            </a:r>
            <a:r>
              <a:rPr lang="pl-PL" b="1" dirty="0" smtClean="0"/>
              <a:t> </a:t>
            </a:r>
            <a:r>
              <a:rPr lang="pl-PL" b="1" dirty="0" err="1" smtClean="0"/>
              <a:t>choosing</a:t>
            </a:r>
            <a:r>
              <a:rPr lang="pl-PL" b="1" dirty="0" smtClean="0"/>
              <a:t> a </a:t>
            </a:r>
            <a:r>
              <a:rPr lang="pl-PL" b="1" dirty="0" err="1" smtClean="0"/>
              <a:t>certain</a:t>
            </a:r>
            <a:r>
              <a:rPr lang="pl-PL" b="1" dirty="0" smtClean="0"/>
              <a:t> </a:t>
            </a:r>
            <a:r>
              <a:rPr lang="pl-PL" b="1" dirty="0" err="1" smtClean="0"/>
              <a:t>type</a:t>
            </a:r>
            <a:r>
              <a:rPr lang="pl-PL" b="1" dirty="0" smtClean="0"/>
              <a:t> of </a:t>
            </a:r>
            <a:r>
              <a:rPr lang="pl-PL" b="1" dirty="0" err="1" smtClean="0"/>
              <a:t>education</a:t>
            </a:r>
            <a:r>
              <a:rPr lang="pl-PL" b="1" dirty="0" smtClean="0"/>
              <a:t> </a:t>
            </a:r>
            <a:r>
              <a:rPr lang="pl-PL" b="1" dirty="0" err="1" smtClean="0"/>
              <a:t>or</a:t>
            </a:r>
            <a:r>
              <a:rPr lang="pl-PL" b="1" dirty="0" smtClean="0"/>
              <a:t> </a:t>
            </a:r>
          </a:p>
          <a:p>
            <a:pPr marL="342900" indent="-342900"/>
            <a:r>
              <a:rPr lang="pl-PL" b="1" dirty="0" smtClean="0"/>
              <a:t>       </a:t>
            </a:r>
            <a:r>
              <a:rPr lang="en-US" b="1" dirty="0" smtClean="0"/>
              <a:t>profession?</a:t>
            </a:r>
          </a:p>
          <a:p>
            <a:r>
              <a:rPr lang="en-US" b="1" dirty="0" smtClean="0"/>
              <a:t>     </a:t>
            </a:r>
            <a:r>
              <a:rPr lang="pl-PL" b="1" dirty="0" smtClean="0"/>
              <a:t> </a:t>
            </a:r>
            <a:r>
              <a:rPr lang="en-US" b="1" dirty="0" smtClean="0"/>
              <a:t> Give an example and explain briefly why?</a:t>
            </a:r>
            <a:endParaRPr lang="pl-PL" dirty="0" smtClean="0"/>
          </a:p>
          <a:p>
            <a:r>
              <a:rPr lang="pl-PL" dirty="0" err="1" smtClean="0"/>
              <a:t>Both</a:t>
            </a:r>
            <a:r>
              <a:rPr lang="pl-PL" dirty="0" smtClean="0"/>
              <a:t> </a:t>
            </a:r>
            <a:r>
              <a:rPr lang="pl-PL" dirty="0" err="1" smtClean="0"/>
              <a:t>male</a:t>
            </a:r>
            <a:r>
              <a:rPr lang="pl-PL" dirty="0" smtClean="0"/>
              <a:t> and </a:t>
            </a:r>
            <a:r>
              <a:rPr lang="pl-PL" dirty="0" err="1" smtClean="0"/>
              <a:t>female</a:t>
            </a:r>
            <a:r>
              <a:rPr lang="pl-PL" dirty="0" smtClean="0"/>
              <a:t> </a:t>
            </a:r>
            <a:r>
              <a:rPr lang="pl-PL" dirty="0" err="1" smtClean="0"/>
              <a:t>students</a:t>
            </a:r>
            <a:r>
              <a:rPr lang="pl-PL" dirty="0" smtClean="0"/>
              <a:t> </a:t>
            </a:r>
            <a:r>
              <a:rPr lang="pl-PL" dirty="0" err="1" smtClean="0"/>
              <a:t>gave</a:t>
            </a:r>
            <a:r>
              <a:rPr lang="pl-PL" dirty="0" smtClean="0"/>
              <a:t> an </a:t>
            </a:r>
            <a:r>
              <a:rPr lang="pl-PL" dirty="0" err="1" smtClean="0"/>
              <a:t>example</a:t>
            </a:r>
            <a:r>
              <a:rPr lang="pl-PL" dirty="0" smtClean="0"/>
              <a:t> of a </a:t>
            </a:r>
            <a:r>
              <a:rPr lang="pl-PL" dirty="0" err="1" smtClean="0"/>
              <a:t>woman</a:t>
            </a:r>
            <a:r>
              <a:rPr lang="pl-PL" dirty="0" smtClean="0"/>
              <a:t> driver </a:t>
            </a:r>
            <a:r>
              <a:rPr lang="pl-PL" dirty="0" err="1" smtClean="0"/>
              <a:t>who</a:t>
            </a:r>
            <a:r>
              <a:rPr lang="pl-PL" dirty="0" smtClean="0"/>
              <a:t> </a:t>
            </a:r>
            <a:r>
              <a:rPr lang="pl-PL" dirty="0" err="1" smtClean="0"/>
              <a:t>has</a:t>
            </a:r>
            <a:r>
              <a:rPr lang="pl-PL" dirty="0" smtClean="0"/>
              <a:t> a problem </a:t>
            </a:r>
            <a:r>
              <a:rPr lang="pl-PL" dirty="0" err="1" smtClean="0"/>
              <a:t>finding</a:t>
            </a:r>
            <a:r>
              <a:rPr lang="pl-PL" dirty="0" smtClean="0"/>
              <a:t> a </a:t>
            </a:r>
            <a:r>
              <a:rPr lang="pl-PL" dirty="0" err="1" smtClean="0"/>
              <a:t>job</a:t>
            </a:r>
            <a:r>
              <a:rPr lang="pl-PL" dirty="0" smtClean="0"/>
              <a:t>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not associated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professionalism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occupation</a:t>
            </a:r>
            <a:r>
              <a:rPr lang="pl-PL" dirty="0" smtClean="0"/>
              <a:t>. </a:t>
            </a:r>
            <a:r>
              <a:rPr lang="pl-PL" dirty="0" err="1" smtClean="0"/>
              <a:t>They</a:t>
            </a:r>
            <a:r>
              <a:rPr lang="pl-PL" dirty="0" smtClean="0"/>
              <a:t> </a:t>
            </a:r>
            <a:r>
              <a:rPr lang="pl-PL" dirty="0" err="1" smtClean="0"/>
              <a:t>also</a:t>
            </a:r>
            <a:r>
              <a:rPr lang="pl-PL" dirty="0" smtClean="0"/>
              <a:t> </a:t>
            </a:r>
            <a:r>
              <a:rPr lang="pl-PL" dirty="0" err="1" smtClean="0"/>
              <a:t>used</a:t>
            </a:r>
            <a:r>
              <a:rPr lang="pl-PL" dirty="0" smtClean="0"/>
              <a:t> an </a:t>
            </a:r>
            <a:r>
              <a:rPr lang="pl-PL" dirty="0" err="1" smtClean="0"/>
              <a:t>example</a:t>
            </a:r>
            <a:r>
              <a:rPr lang="pl-PL" dirty="0" smtClean="0"/>
              <a:t> of a </a:t>
            </a:r>
            <a:r>
              <a:rPr lang="pl-PL" dirty="0" err="1" smtClean="0"/>
              <a:t>man</a:t>
            </a:r>
            <a:r>
              <a:rPr lang="pl-PL" dirty="0" smtClean="0"/>
              <a:t> </a:t>
            </a:r>
            <a:r>
              <a:rPr lang="pl-PL" dirty="0" err="1" smtClean="0"/>
              <a:t>pursuing</a:t>
            </a:r>
            <a:r>
              <a:rPr lang="pl-PL" dirty="0" smtClean="0"/>
              <a:t> a </a:t>
            </a:r>
            <a:r>
              <a:rPr lang="pl-PL" dirty="0" err="1" smtClean="0"/>
              <a:t>job</a:t>
            </a:r>
            <a:r>
              <a:rPr lang="pl-PL" dirty="0" smtClean="0"/>
              <a:t> of a </a:t>
            </a:r>
            <a:r>
              <a:rPr lang="pl-PL" dirty="0" err="1" smtClean="0"/>
              <a:t>hairdresser</a:t>
            </a:r>
            <a:r>
              <a:rPr lang="pl-PL" dirty="0" smtClean="0"/>
              <a:t>, a </a:t>
            </a:r>
            <a:r>
              <a:rPr lang="pl-PL" dirty="0" err="1" smtClean="0"/>
              <a:t>dressmaker</a:t>
            </a:r>
            <a:r>
              <a:rPr lang="pl-PL" dirty="0" smtClean="0"/>
              <a:t> </a:t>
            </a:r>
            <a:r>
              <a:rPr lang="pl-PL" dirty="0" err="1" smtClean="0"/>
              <a:t>or</a:t>
            </a:r>
            <a:r>
              <a:rPr lang="pl-PL" dirty="0" smtClean="0"/>
              <a:t> a </a:t>
            </a:r>
            <a:r>
              <a:rPr lang="pl-PL" dirty="0" err="1" smtClean="0"/>
              <a:t>nursery</a:t>
            </a:r>
            <a:r>
              <a:rPr lang="pl-PL" dirty="0" smtClean="0"/>
              <a:t> </a:t>
            </a:r>
            <a:r>
              <a:rPr lang="pl-PL" dirty="0" err="1" smtClean="0"/>
              <a:t>worker</a:t>
            </a:r>
            <a:r>
              <a:rPr lang="pl-PL" dirty="0" smtClean="0"/>
              <a:t>. </a:t>
            </a:r>
            <a:r>
              <a:rPr lang="pl-PL" dirty="0" err="1" smtClean="0"/>
              <a:t>According</a:t>
            </a:r>
            <a:r>
              <a:rPr lang="pl-PL" dirty="0" smtClean="0"/>
              <a:t> to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opinion</a:t>
            </a:r>
            <a:r>
              <a:rPr lang="pl-PL" dirty="0" smtClean="0"/>
              <a:t> of </a:t>
            </a:r>
            <a:r>
              <a:rPr lang="pl-PL" dirty="0" err="1" smtClean="0"/>
              <a:t>both</a:t>
            </a:r>
            <a:r>
              <a:rPr lang="pl-PL" dirty="0" smtClean="0"/>
              <a:t> </a:t>
            </a:r>
            <a:r>
              <a:rPr lang="pl-PL" dirty="0" err="1" smtClean="0"/>
              <a:t>male</a:t>
            </a:r>
            <a:r>
              <a:rPr lang="pl-PL" dirty="0" smtClean="0"/>
              <a:t> and </a:t>
            </a:r>
            <a:r>
              <a:rPr lang="pl-PL" dirty="0" err="1" smtClean="0"/>
              <a:t>female</a:t>
            </a:r>
            <a:r>
              <a:rPr lang="pl-PL" dirty="0" smtClean="0"/>
              <a:t> </a:t>
            </a:r>
            <a:r>
              <a:rPr lang="pl-PL" dirty="0" err="1" smtClean="0"/>
              <a:t>students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society</a:t>
            </a:r>
            <a:r>
              <a:rPr lang="pl-PL" dirty="0" smtClean="0"/>
              <a:t> </a:t>
            </a:r>
            <a:r>
              <a:rPr lang="pl-PL" dirty="0" err="1" smtClean="0"/>
              <a:t>often</a:t>
            </a:r>
            <a:r>
              <a:rPr lang="pl-PL" dirty="0" smtClean="0"/>
              <a:t> </a:t>
            </a:r>
            <a:r>
              <a:rPr lang="pl-PL" dirty="0" err="1" smtClean="0"/>
              <a:t>labels</a:t>
            </a:r>
            <a:r>
              <a:rPr lang="pl-PL" dirty="0" smtClean="0"/>
              <a:t> </a:t>
            </a:r>
            <a:r>
              <a:rPr lang="pl-PL" dirty="0" err="1" smtClean="0"/>
              <a:t>such</a:t>
            </a:r>
            <a:r>
              <a:rPr lang="pl-PL" dirty="0" smtClean="0"/>
              <a:t> </a:t>
            </a:r>
            <a:r>
              <a:rPr lang="pl-PL" dirty="0" err="1" smtClean="0"/>
              <a:t>man</a:t>
            </a:r>
            <a:r>
              <a:rPr lang="pl-PL" dirty="0" smtClean="0"/>
              <a:t> as </a:t>
            </a:r>
            <a:r>
              <a:rPr lang="pl-PL" dirty="0" err="1" smtClean="0"/>
              <a:t>homosexuals</a:t>
            </a:r>
            <a:r>
              <a:rPr lang="pl-PL" dirty="0" smtClean="0"/>
              <a:t>, </a:t>
            </a:r>
            <a:r>
              <a:rPr lang="pl-PL" dirty="0" err="1" smtClean="0"/>
              <a:t>because</a:t>
            </a:r>
            <a:r>
              <a:rPr lang="pl-PL" dirty="0" smtClean="0"/>
              <a:t> </a:t>
            </a:r>
            <a:r>
              <a:rPr lang="pl-PL" dirty="0" err="1" smtClean="0"/>
              <a:t>they</a:t>
            </a:r>
            <a:r>
              <a:rPr lang="pl-PL" dirty="0" smtClean="0"/>
              <a:t> </a:t>
            </a:r>
            <a:r>
              <a:rPr lang="pl-PL" dirty="0" err="1" smtClean="0"/>
              <a:t>don’t</a:t>
            </a:r>
            <a:r>
              <a:rPr lang="pl-PL" dirty="0" smtClean="0"/>
              <a:t> </a:t>
            </a:r>
            <a:r>
              <a:rPr lang="pl-PL" dirty="0" err="1" smtClean="0"/>
              <a:t>accept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fact</a:t>
            </a:r>
            <a:r>
              <a:rPr lang="pl-PL" dirty="0" smtClean="0"/>
              <a:t> </a:t>
            </a:r>
            <a:r>
              <a:rPr lang="pl-PL" dirty="0" err="1" smtClean="0"/>
              <a:t>that</a:t>
            </a:r>
            <a:r>
              <a:rPr lang="pl-PL" dirty="0" smtClean="0"/>
              <a:t> </a:t>
            </a:r>
            <a:r>
              <a:rPr lang="pl-PL" dirty="0" err="1" smtClean="0"/>
              <a:t>“rea</a:t>
            </a:r>
            <a:r>
              <a:rPr lang="pl-PL" dirty="0" smtClean="0"/>
              <a:t>l” men </a:t>
            </a:r>
            <a:r>
              <a:rPr lang="pl-PL" dirty="0" err="1" smtClean="0"/>
              <a:t>could</a:t>
            </a:r>
            <a:r>
              <a:rPr lang="pl-PL" dirty="0" smtClean="0"/>
              <a:t> do </a:t>
            </a:r>
            <a:r>
              <a:rPr lang="pl-PL" dirty="0" err="1" smtClean="0"/>
              <a:t>such</a:t>
            </a:r>
            <a:r>
              <a:rPr lang="pl-PL" dirty="0" smtClean="0"/>
              <a:t> </a:t>
            </a:r>
            <a:r>
              <a:rPr lang="pl-PL" dirty="0" err="1" smtClean="0"/>
              <a:t>jobs</a:t>
            </a:r>
            <a:r>
              <a:rPr lang="pl-PL" dirty="0" smtClean="0"/>
              <a:t>. </a:t>
            </a:r>
            <a:r>
              <a:rPr lang="pl-PL" dirty="0" err="1" smtClean="0"/>
              <a:t>Respondents</a:t>
            </a:r>
            <a:r>
              <a:rPr lang="pl-PL" dirty="0" smtClean="0"/>
              <a:t> </a:t>
            </a:r>
            <a:r>
              <a:rPr lang="pl-PL" dirty="0" err="1" smtClean="0"/>
              <a:t>acknowledged</a:t>
            </a:r>
            <a:r>
              <a:rPr lang="pl-PL" dirty="0" smtClean="0"/>
              <a:t> </a:t>
            </a:r>
            <a:r>
              <a:rPr lang="pl-PL" dirty="0" err="1" smtClean="0"/>
              <a:t>that</a:t>
            </a:r>
            <a:r>
              <a:rPr lang="pl-PL" dirty="0" smtClean="0"/>
              <a:t> </a:t>
            </a:r>
            <a:r>
              <a:rPr lang="pl-PL" dirty="0" err="1" smtClean="0"/>
              <a:t>gender</a:t>
            </a:r>
            <a:r>
              <a:rPr lang="pl-PL" dirty="0" smtClean="0"/>
              <a:t> </a:t>
            </a:r>
            <a:r>
              <a:rPr lang="pl-PL" dirty="0" err="1" smtClean="0"/>
              <a:t>stereotypes</a:t>
            </a:r>
            <a:r>
              <a:rPr lang="pl-PL" dirty="0" smtClean="0"/>
              <a:t> </a:t>
            </a:r>
            <a:r>
              <a:rPr lang="pl-PL" dirty="0" err="1" smtClean="0"/>
              <a:t>often</a:t>
            </a:r>
            <a:r>
              <a:rPr lang="pl-PL" dirty="0" smtClean="0"/>
              <a:t> influence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choice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discipline</a:t>
            </a:r>
            <a:r>
              <a:rPr lang="pl-PL" dirty="0" smtClean="0"/>
              <a:t> of </a:t>
            </a:r>
            <a:r>
              <a:rPr lang="pl-PL" dirty="0" err="1" smtClean="0"/>
              <a:t>study</a:t>
            </a:r>
            <a:r>
              <a:rPr lang="pl-PL" dirty="0" smtClean="0"/>
              <a:t> </a:t>
            </a:r>
            <a:r>
              <a:rPr lang="pl-PL" dirty="0" err="1" smtClean="0"/>
              <a:t>made</a:t>
            </a:r>
            <a:r>
              <a:rPr lang="pl-PL" dirty="0" smtClean="0"/>
              <a:t> ​​by girls and </a:t>
            </a:r>
            <a:r>
              <a:rPr lang="pl-PL" dirty="0" err="1" smtClean="0"/>
              <a:t>boys</a:t>
            </a:r>
            <a:r>
              <a:rPr lang="pl-PL" dirty="0" smtClean="0"/>
              <a:t>. </a:t>
            </a:r>
            <a:r>
              <a:rPr lang="pl-PL" dirty="0" err="1" smtClean="0"/>
              <a:t>They</a:t>
            </a:r>
            <a:r>
              <a:rPr lang="pl-PL" dirty="0" smtClean="0"/>
              <a:t> </a:t>
            </a:r>
            <a:r>
              <a:rPr lang="pl-PL" dirty="0" err="1" smtClean="0"/>
              <a:t>gave</a:t>
            </a:r>
            <a:r>
              <a:rPr lang="pl-PL" dirty="0" smtClean="0"/>
              <a:t> </a:t>
            </a:r>
            <a:r>
              <a:rPr lang="pl-PL" dirty="0" err="1" smtClean="0"/>
              <a:t>examples</a:t>
            </a:r>
            <a:r>
              <a:rPr lang="pl-PL" dirty="0" smtClean="0"/>
              <a:t> </a:t>
            </a:r>
            <a:r>
              <a:rPr lang="pl-PL" dirty="0" err="1" smtClean="0"/>
              <a:t>proving</a:t>
            </a:r>
            <a:r>
              <a:rPr lang="pl-PL" dirty="0" smtClean="0"/>
              <a:t> </a:t>
            </a:r>
            <a:r>
              <a:rPr lang="pl-PL" dirty="0" err="1" smtClean="0"/>
              <a:t>that</a:t>
            </a:r>
            <a:r>
              <a:rPr lang="pl-PL" dirty="0" smtClean="0"/>
              <a:t> </a:t>
            </a:r>
            <a:r>
              <a:rPr lang="pl-PL" dirty="0" err="1" smtClean="0"/>
              <a:t>women</a:t>
            </a:r>
            <a:r>
              <a:rPr lang="pl-PL" dirty="0" smtClean="0"/>
              <a:t> </a:t>
            </a:r>
            <a:r>
              <a:rPr lang="pl-PL" dirty="0" err="1" smtClean="0"/>
              <a:t>often</a:t>
            </a:r>
            <a:r>
              <a:rPr lang="pl-PL" dirty="0" smtClean="0"/>
              <a:t> </a:t>
            </a:r>
            <a:r>
              <a:rPr lang="pl-PL" dirty="0" err="1" smtClean="0"/>
              <a:t>choose</a:t>
            </a:r>
            <a:r>
              <a:rPr lang="pl-PL" dirty="0" smtClean="0"/>
              <a:t> </a:t>
            </a:r>
            <a:r>
              <a:rPr lang="pl-PL" dirty="0" err="1" smtClean="0"/>
              <a:t>humanities</a:t>
            </a:r>
            <a:r>
              <a:rPr lang="pl-PL" dirty="0" smtClean="0"/>
              <a:t>, </a:t>
            </a:r>
            <a:r>
              <a:rPr lang="pl-PL" dirty="0" err="1" smtClean="0"/>
              <a:t>while</a:t>
            </a:r>
            <a:r>
              <a:rPr lang="pl-PL" dirty="0" smtClean="0"/>
              <a:t> men </a:t>
            </a:r>
            <a:r>
              <a:rPr lang="pl-PL" dirty="0" err="1" smtClean="0"/>
              <a:t>dominate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technical</a:t>
            </a:r>
            <a:r>
              <a:rPr lang="pl-PL" dirty="0" smtClean="0"/>
              <a:t> </a:t>
            </a:r>
            <a:r>
              <a:rPr lang="pl-PL" dirty="0" err="1" smtClean="0"/>
              <a:t>disciplines</a:t>
            </a:r>
            <a:r>
              <a:rPr lang="pl-PL" dirty="0" smtClean="0"/>
              <a:t>.</a:t>
            </a:r>
          </a:p>
          <a:p>
            <a:r>
              <a:rPr lang="pl-PL" b="1" dirty="0" smtClean="0"/>
              <a:t>2. </a:t>
            </a:r>
            <a:r>
              <a:rPr lang="en-US" b="1" dirty="0" smtClean="0"/>
              <a:t>Do you think that all </a:t>
            </a:r>
            <a:r>
              <a:rPr lang="pl-PL" b="1" dirty="0" err="1" smtClean="0"/>
              <a:t>occupations</a:t>
            </a:r>
            <a:r>
              <a:rPr lang="en-US" b="1" dirty="0" smtClean="0"/>
              <a:t> can </a:t>
            </a:r>
            <a:r>
              <a:rPr lang="pl-PL" b="1" dirty="0" smtClean="0"/>
              <a:t>be </a:t>
            </a:r>
            <a:r>
              <a:rPr lang="pl-PL" b="1" dirty="0" err="1" smtClean="0"/>
              <a:t>held</a:t>
            </a:r>
            <a:r>
              <a:rPr lang="pl-PL" b="1" dirty="0" smtClean="0"/>
              <a:t> by</a:t>
            </a:r>
            <a:r>
              <a:rPr lang="en-US" b="1" dirty="0" smtClean="0"/>
              <a:t> both women and men?</a:t>
            </a:r>
            <a:endParaRPr lang="pl-PL" b="1" dirty="0" smtClean="0"/>
          </a:p>
          <a:p>
            <a:r>
              <a:rPr lang="en-US" dirty="0" smtClean="0"/>
              <a:t>The respondents </a:t>
            </a:r>
            <a:r>
              <a:rPr lang="pl-PL" dirty="0" err="1" smtClean="0"/>
              <a:t>unanimously</a:t>
            </a:r>
            <a:r>
              <a:rPr lang="pl-PL" dirty="0" smtClean="0"/>
              <a:t> </a:t>
            </a:r>
            <a:r>
              <a:rPr lang="en-US" dirty="0" smtClean="0"/>
              <a:t>gave an affirmative answer</a:t>
            </a:r>
            <a:r>
              <a:rPr lang="pl-PL" dirty="0" smtClean="0"/>
              <a:t>, </a:t>
            </a:r>
            <a:r>
              <a:rPr lang="en-US" dirty="0" smtClean="0"/>
              <a:t>provided that the </a:t>
            </a:r>
            <a:r>
              <a:rPr lang="pl-PL" dirty="0" err="1" smtClean="0"/>
              <a:t>strength</a:t>
            </a:r>
            <a:r>
              <a:rPr lang="pl-PL" dirty="0" smtClean="0"/>
              <a:t> </a:t>
            </a:r>
            <a:r>
              <a:rPr lang="pl-PL" dirty="0" err="1" smtClean="0"/>
              <a:t>requirements</a:t>
            </a:r>
            <a:r>
              <a:rPr lang="pl-PL" dirty="0" smtClean="0"/>
              <a:t> </a:t>
            </a:r>
            <a:r>
              <a:rPr lang="pl-PL" dirty="0" err="1" smtClean="0"/>
              <a:t>are</a:t>
            </a:r>
            <a:r>
              <a:rPr lang="pl-PL" dirty="0" smtClean="0"/>
              <a:t> not </a:t>
            </a:r>
            <a:r>
              <a:rPr lang="pl-PL" dirty="0" err="1" smtClean="0"/>
              <a:t>beyond</a:t>
            </a:r>
            <a:r>
              <a:rPr lang="pl-PL" dirty="0" smtClean="0"/>
              <a:t> </a:t>
            </a:r>
            <a:r>
              <a:rPr lang="pl-PL" dirty="0" err="1" smtClean="0"/>
              <a:t>women’s</a:t>
            </a:r>
            <a:r>
              <a:rPr lang="pl-PL" dirty="0" smtClean="0"/>
              <a:t> </a:t>
            </a:r>
            <a:r>
              <a:rPr lang="pl-PL" dirty="0" err="1" smtClean="0"/>
              <a:t>capabilities</a:t>
            </a:r>
            <a:r>
              <a:rPr lang="en-US" dirty="0" smtClean="0"/>
              <a:t>.</a:t>
            </a:r>
            <a:endParaRPr lang="pl-PL" dirty="0" smtClean="0"/>
          </a:p>
          <a:p>
            <a:r>
              <a:rPr lang="pl-PL" b="1" dirty="0" smtClean="0"/>
              <a:t>3. </a:t>
            </a:r>
            <a:r>
              <a:rPr lang="pl-PL" b="1" dirty="0" err="1" smtClean="0"/>
              <a:t>Did</a:t>
            </a:r>
            <a:r>
              <a:rPr lang="pl-PL" b="1" dirty="0" smtClean="0"/>
              <a:t> </a:t>
            </a:r>
            <a:r>
              <a:rPr lang="en-US" b="1" dirty="0" smtClean="0"/>
              <a:t>you follow</a:t>
            </a:r>
            <a:r>
              <a:rPr lang="pl-PL" b="1" dirty="0" smtClean="0"/>
              <a:t> </a:t>
            </a:r>
            <a:r>
              <a:rPr lang="pl-PL" b="1" dirty="0" err="1" smtClean="0"/>
              <a:t>any</a:t>
            </a:r>
            <a:r>
              <a:rPr lang="pl-PL" b="1" dirty="0" smtClean="0"/>
              <a:t> </a:t>
            </a:r>
            <a:r>
              <a:rPr lang="en-US" b="1" dirty="0" smtClean="0"/>
              <a:t>gender stereotypes</a:t>
            </a:r>
            <a:r>
              <a:rPr lang="pl-PL" b="1" dirty="0" smtClean="0"/>
              <a:t> </a:t>
            </a:r>
            <a:r>
              <a:rPr lang="pl-PL" b="1" dirty="0" err="1" smtClean="0"/>
              <a:t>while</a:t>
            </a:r>
            <a:r>
              <a:rPr lang="pl-PL" b="1" dirty="0" smtClean="0"/>
              <a:t> </a:t>
            </a:r>
            <a:r>
              <a:rPr lang="pl-PL" b="1" dirty="0" err="1" smtClean="0"/>
              <a:t>choosing</a:t>
            </a:r>
            <a:r>
              <a:rPr lang="pl-PL" b="1" dirty="0" smtClean="0"/>
              <a:t> a </a:t>
            </a:r>
            <a:r>
              <a:rPr lang="pl-PL" b="1" dirty="0" err="1" smtClean="0"/>
              <a:t>course</a:t>
            </a:r>
            <a:r>
              <a:rPr lang="pl-PL" b="1" dirty="0" smtClean="0"/>
              <a:t> in </a:t>
            </a:r>
            <a:r>
              <a:rPr lang="pl-PL" b="1" dirty="0" err="1" smtClean="0"/>
              <a:t>your</a:t>
            </a:r>
            <a:r>
              <a:rPr lang="pl-PL" b="1" dirty="0" smtClean="0"/>
              <a:t> high </a:t>
            </a:r>
            <a:r>
              <a:rPr lang="pl-PL" b="1" dirty="0" err="1" smtClean="0"/>
              <a:t>school</a:t>
            </a:r>
            <a:r>
              <a:rPr lang="en-US" b="1" dirty="0" smtClean="0"/>
              <a:t>?</a:t>
            </a:r>
            <a:endParaRPr lang="pl-PL" dirty="0" smtClean="0"/>
          </a:p>
          <a:p>
            <a:r>
              <a:rPr lang="pl-PL" dirty="0" err="1" smtClean="0"/>
              <a:t>Again</a:t>
            </a:r>
            <a:r>
              <a:rPr lang="pl-PL" dirty="0" smtClean="0"/>
              <a:t>, </a:t>
            </a:r>
            <a:r>
              <a:rPr lang="pl-PL" dirty="0" err="1" smtClean="0"/>
              <a:t>all</a:t>
            </a:r>
            <a:r>
              <a:rPr lang="pl-PL" dirty="0" smtClean="0"/>
              <a:t> t</a:t>
            </a:r>
            <a:r>
              <a:rPr lang="en-US" dirty="0" smtClean="0"/>
              <a:t>he </a:t>
            </a:r>
            <a:r>
              <a:rPr lang="en-US" dirty="0" err="1" smtClean="0"/>
              <a:t>respon</a:t>
            </a:r>
            <a:r>
              <a:rPr lang="pl-PL" dirty="0" err="1" smtClean="0"/>
              <a:t>dents</a:t>
            </a:r>
            <a:r>
              <a:rPr lang="pl-PL" dirty="0" smtClean="0"/>
              <a:t> </a:t>
            </a:r>
            <a:r>
              <a:rPr lang="pl-PL" dirty="0" err="1" smtClean="0"/>
              <a:t>gave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same </a:t>
            </a:r>
            <a:r>
              <a:rPr lang="pl-PL" dirty="0" err="1" smtClean="0"/>
              <a:t>answer</a:t>
            </a:r>
            <a:r>
              <a:rPr lang="pl-PL" dirty="0" smtClean="0"/>
              <a:t>, </a:t>
            </a:r>
            <a:r>
              <a:rPr lang="pl-PL" dirty="0" err="1" smtClean="0"/>
              <a:t>which</a:t>
            </a:r>
            <a:r>
              <a:rPr lang="pl-PL" dirty="0" smtClean="0"/>
              <a:t> was </a:t>
            </a:r>
            <a:r>
              <a:rPr lang="pl-PL" i="1" dirty="0" smtClean="0"/>
              <a:t>No</a:t>
            </a:r>
            <a:r>
              <a:rPr lang="en-US" dirty="0" smtClean="0"/>
              <a:t>. </a:t>
            </a:r>
            <a:r>
              <a:rPr lang="pl-PL" dirty="0" err="1" smtClean="0"/>
              <a:t>Everybody</a:t>
            </a:r>
            <a:r>
              <a:rPr lang="pl-PL" dirty="0" smtClean="0"/>
              <a:t> was</a:t>
            </a:r>
            <a:r>
              <a:rPr lang="en-US" dirty="0" smtClean="0"/>
              <a:t> guided by the</a:t>
            </a:r>
            <a:r>
              <a:rPr lang="pl-PL" dirty="0" err="1" smtClean="0"/>
              <a:t>ir</a:t>
            </a:r>
            <a:r>
              <a:rPr lang="en-US" dirty="0" smtClean="0"/>
              <a:t> interests and </a:t>
            </a:r>
            <a:r>
              <a:rPr lang="pl-PL" dirty="0" smtClean="0"/>
              <a:t>by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offer</a:t>
            </a:r>
            <a:r>
              <a:rPr lang="pl-PL" dirty="0" smtClean="0"/>
              <a:t> of learning </a:t>
            </a:r>
            <a:r>
              <a:rPr lang="pl-PL" dirty="0" err="1" smtClean="0"/>
              <a:t>in</a:t>
            </a:r>
            <a:r>
              <a:rPr lang="pl-PL" dirty="0" smtClean="0"/>
              <a:t> a </a:t>
            </a:r>
            <a:r>
              <a:rPr lang="pl-PL" dirty="0" err="1" smtClean="0"/>
              <a:t>class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programme</a:t>
            </a:r>
            <a:r>
              <a:rPr lang="pl-PL" dirty="0" smtClean="0"/>
              <a:t> </a:t>
            </a:r>
            <a:r>
              <a:rPr lang="pl-PL" dirty="0" err="1" smtClean="0"/>
              <a:t>that</a:t>
            </a:r>
            <a:r>
              <a:rPr lang="pl-PL" dirty="0" smtClean="0"/>
              <a:t> </a:t>
            </a:r>
            <a:r>
              <a:rPr lang="pl-PL" dirty="0" err="1" smtClean="0"/>
              <a:t>would</a:t>
            </a:r>
            <a:r>
              <a:rPr lang="pl-PL" dirty="0" smtClean="0"/>
              <a:t> </a:t>
            </a:r>
            <a:r>
              <a:rPr lang="pl-PL" dirty="0" err="1" smtClean="0"/>
              <a:t>give</a:t>
            </a:r>
            <a:r>
              <a:rPr lang="pl-PL" dirty="0" smtClean="0"/>
              <a:t> </a:t>
            </a:r>
            <a:r>
              <a:rPr lang="pl-PL" dirty="0" err="1" smtClean="0"/>
              <a:t>them</a:t>
            </a:r>
            <a:r>
              <a:rPr lang="pl-PL" dirty="0" smtClean="0"/>
              <a:t> </a:t>
            </a:r>
            <a:r>
              <a:rPr lang="pl-PL" dirty="0" err="1" smtClean="0"/>
              <a:t>better</a:t>
            </a:r>
            <a:r>
              <a:rPr lang="pl-PL" dirty="0" smtClean="0"/>
              <a:t> </a:t>
            </a:r>
            <a:r>
              <a:rPr lang="pl-PL" smtClean="0"/>
              <a:t>opportunities</a:t>
            </a:r>
            <a:r>
              <a:rPr lang="pl-PL" dirty="0" smtClean="0"/>
              <a:t> to </a:t>
            </a:r>
            <a:r>
              <a:rPr lang="pl-PL" dirty="0" err="1" smtClean="0"/>
              <a:t>prepare</a:t>
            </a:r>
            <a:r>
              <a:rPr lang="pl-PL" dirty="0" smtClean="0"/>
              <a:t> to enter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university</a:t>
            </a:r>
            <a:r>
              <a:rPr lang="pl-PL" dirty="0" smtClean="0"/>
              <a:t> </a:t>
            </a:r>
            <a:r>
              <a:rPr lang="pl-PL" dirty="0" err="1" smtClean="0"/>
              <a:t>they</a:t>
            </a:r>
            <a:r>
              <a:rPr lang="pl-PL" dirty="0" smtClean="0"/>
              <a:t> </a:t>
            </a:r>
            <a:r>
              <a:rPr lang="pl-PL" dirty="0" err="1" smtClean="0"/>
              <a:t>dream</a:t>
            </a:r>
            <a:r>
              <a:rPr lang="pl-PL" dirty="0" smtClean="0"/>
              <a:t> </a:t>
            </a:r>
            <a:r>
              <a:rPr lang="pl-PL" dirty="0" err="1" smtClean="0"/>
              <a:t>about</a:t>
            </a:r>
            <a:r>
              <a:rPr lang="en-US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6524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A </a:t>
            </a:r>
            <a:r>
              <a:rPr lang="pl-PL" dirty="0" err="1" smtClean="0"/>
              <a:t>survey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8697144" y="6597352"/>
            <a:ext cx="446856" cy="7200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/>
              <a:t>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79512" y="620688"/>
            <a:ext cx="874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Students participating in the workshop</a:t>
            </a:r>
            <a:r>
              <a:rPr lang="pl-PL" sz="2000" dirty="0" smtClean="0">
                <a:solidFill>
                  <a:schemeClr val="bg1"/>
                </a:solidFill>
              </a:rPr>
              <a:t>s</a:t>
            </a:r>
            <a:r>
              <a:rPr lang="en-US" sz="2000" dirty="0" smtClean="0">
                <a:solidFill>
                  <a:schemeClr val="bg1"/>
                </a:solidFill>
              </a:rPr>
              <a:t> were asked to complete a </a:t>
            </a:r>
            <a:r>
              <a:rPr lang="pl-PL" sz="2000" dirty="0" err="1" smtClean="0">
                <a:solidFill>
                  <a:schemeClr val="bg1"/>
                </a:solidFill>
              </a:rPr>
              <a:t>questionnaire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105273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>
                <a:solidFill>
                  <a:schemeClr val="bg1"/>
                </a:solidFill>
              </a:rPr>
              <a:t>Questions</a:t>
            </a:r>
            <a:r>
              <a:rPr lang="pl-PL" sz="2400" dirty="0" smtClean="0">
                <a:solidFill>
                  <a:schemeClr val="bg1"/>
                </a:solidFill>
              </a:rPr>
              <a:t> and </a:t>
            </a:r>
            <a:r>
              <a:rPr lang="pl-PL" sz="2400" dirty="0" err="1" smtClean="0">
                <a:solidFill>
                  <a:schemeClr val="bg1"/>
                </a:solidFill>
              </a:rPr>
              <a:t>results</a:t>
            </a:r>
            <a:r>
              <a:rPr lang="pl-PL" sz="2400" dirty="0" smtClean="0">
                <a:solidFill>
                  <a:schemeClr val="bg1"/>
                </a:solidFill>
              </a:rPr>
              <a:t>: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7504" y="1772816"/>
            <a:ext cx="90364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b="1" dirty="0" smtClean="0"/>
          </a:p>
          <a:p>
            <a:r>
              <a:rPr lang="pl-PL" sz="2000" b="1" dirty="0" smtClean="0"/>
              <a:t>4. </a:t>
            </a:r>
            <a:r>
              <a:rPr lang="pl-PL" sz="2000" b="1" dirty="0" err="1" smtClean="0"/>
              <a:t>Did</a:t>
            </a:r>
            <a:r>
              <a:rPr lang="en-US" sz="2000" b="1" dirty="0" smtClean="0"/>
              <a:t> the activities help you to understand what Gender Mainstreaming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is</a:t>
            </a:r>
            <a:r>
              <a:rPr lang="en-US" sz="2000" b="1" dirty="0" smtClean="0"/>
              <a:t>?</a:t>
            </a:r>
            <a:endParaRPr lang="pl-PL" sz="2000" b="1" dirty="0" smtClean="0"/>
          </a:p>
          <a:p>
            <a:endParaRPr lang="pl-PL" sz="2000" dirty="0" smtClean="0"/>
          </a:p>
          <a:p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whole</a:t>
            </a:r>
            <a:r>
              <a:rPr lang="pl-PL" sz="2000" dirty="0" smtClean="0"/>
              <a:t> group </a:t>
            </a:r>
            <a:r>
              <a:rPr lang="pl-PL" sz="2000" dirty="0" err="1" smtClean="0"/>
              <a:t>declared</a:t>
            </a:r>
            <a:r>
              <a:rPr lang="pl-PL" sz="2000" dirty="0" smtClean="0"/>
              <a:t> </a:t>
            </a:r>
            <a:r>
              <a:rPr lang="pl-PL" sz="2000" dirty="0" err="1" smtClean="0"/>
              <a:t>they</a:t>
            </a:r>
            <a:r>
              <a:rPr lang="pl-PL" sz="2000" dirty="0" smtClean="0"/>
              <a:t> </a:t>
            </a:r>
            <a:r>
              <a:rPr lang="pl-PL" sz="2000" dirty="0" err="1" smtClean="0"/>
              <a:t>understood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phenomenon</a:t>
            </a:r>
            <a:r>
              <a:rPr lang="pl-PL" sz="2000" dirty="0" smtClean="0"/>
              <a:t> and </a:t>
            </a:r>
            <a:r>
              <a:rPr lang="pl-PL" sz="2000" dirty="0" err="1" smtClean="0"/>
              <a:t>agreed</a:t>
            </a:r>
            <a:r>
              <a:rPr lang="pl-PL" sz="2000" dirty="0" smtClean="0"/>
              <a:t> </a:t>
            </a:r>
            <a:r>
              <a:rPr lang="pl-PL" sz="2000" dirty="0" err="1" smtClean="0"/>
              <a:t>there</a:t>
            </a:r>
            <a:r>
              <a:rPr lang="pl-PL" sz="2000" dirty="0" smtClean="0"/>
              <a:t> </a:t>
            </a:r>
            <a:r>
              <a:rPr lang="pl-PL" sz="2000" dirty="0" err="1" smtClean="0"/>
              <a:t>is</a:t>
            </a:r>
            <a:r>
              <a:rPr lang="pl-PL" sz="2000" dirty="0" smtClean="0"/>
              <a:t> a </a:t>
            </a:r>
            <a:r>
              <a:rPr lang="pl-PL" sz="2000" dirty="0" err="1" smtClean="0"/>
              <a:t>need</a:t>
            </a:r>
            <a:r>
              <a:rPr lang="pl-PL" sz="2000" dirty="0" smtClean="0"/>
              <a:t> to </a:t>
            </a:r>
            <a:r>
              <a:rPr lang="pl-PL" sz="2000" dirty="0" err="1" smtClean="0"/>
              <a:t>recognize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impact</a:t>
            </a:r>
            <a:r>
              <a:rPr lang="pl-PL" sz="2000" dirty="0" smtClean="0"/>
              <a:t> of </a:t>
            </a:r>
            <a:r>
              <a:rPr lang="pl-PL" sz="2000" dirty="0" err="1" smtClean="0"/>
              <a:t>gender</a:t>
            </a:r>
            <a:r>
              <a:rPr lang="pl-PL" sz="2000" dirty="0" smtClean="0"/>
              <a:t> on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position</a:t>
            </a:r>
            <a:r>
              <a:rPr lang="pl-PL" sz="2000" dirty="0" smtClean="0"/>
              <a:t> of men and </a:t>
            </a:r>
            <a:r>
              <a:rPr lang="pl-PL" sz="2000" dirty="0" err="1" smtClean="0"/>
              <a:t>women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a </a:t>
            </a:r>
            <a:r>
              <a:rPr lang="pl-PL" sz="2000" dirty="0" err="1" smtClean="0"/>
              <a:t>variety</a:t>
            </a:r>
            <a:r>
              <a:rPr lang="pl-PL" sz="2000" dirty="0" smtClean="0"/>
              <a:t> of </a:t>
            </a:r>
            <a:r>
              <a:rPr lang="pl-PL" sz="2000" dirty="0" err="1" smtClean="0"/>
              <a:t>important</a:t>
            </a:r>
            <a:r>
              <a:rPr lang="pl-PL" sz="2000" dirty="0" smtClean="0"/>
              <a:t> </a:t>
            </a:r>
            <a:r>
              <a:rPr lang="pl-PL" sz="2000" dirty="0" err="1" smtClean="0"/>
              <a:t>areas</a:t>
            </a:r>
            <a:r>
              <a:rPr lang="pl-PL" sz="2000" dirty="0" smtClean="0"/>
              <a:t> of life.</a:t>
            </a:r>
          </a:p>
          <a:p>
            <a:endParaRPr lang="pl-PL" sz="2000" dirty="0" smtClean="0"/>
          </a:p>
          <a:p>
            <a:r>
              <a:rPr lang="pl-PL" sz="2000" b="1" dirty="0" smtClean="0"/>
              <a:t>5. </a:t>
            </a:r>
            <a:r>
              <a:rPr lang="en-US" sz="2000" b="1" dirty="0" smtClean="0"/>
              <a:t>Do you think it was worth </a:t>
            </a:r>
            <a:r>
              <a:rPr lang="en-US" sz="2000" b="1" dirty="0" err="1" smtClean="0"/>
              <a:t>tak</a:t>
            </a:r>
            <a:r>
              <a:rPr lang="pl-PL" sz="2000" b="1" dirty="0" err="1" smtClean="0"/>
              <a:t>ing</a:t>
            </a:r>
            <a:r>
              <a:rPr lang="en-US" sz="2000" b="1" dirty="0" smtClean="0"/>
              <a:t> part in the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workshops</a:t>
            </a:r>
            <a:r>
              <a:rPr lang="en-US" sz="2000" b="1" dirty="0" smtClean="0"/>
              <a:t>?</a:t>
            </a:r>
            <a:endParaRPr lang="pl-PL" sz="2000" dirty="0" smtClean="0"/>
          </a:p>
          <a:p>
            <a:endParaRPr lang="pl-PL" sz="2000" b="1" dirty="0" smtClean="0"/>
          </a:p>
          <a:p>
            <a:r>
              <a:rPr lang="en-US" sz="2000" dirty="0" smtClean="0"/>
              <a:t>The respondents said that taking part in the workshop was a good decision if you want</a:t>
            </a:r>
            <a:r>
              <a:rPr lang="pl-PL" sz="2000" dirty="0" err="1" smtClean="0"/>
              <a:t>ed</a:t>
            </a:r>
            <a:r>
              <a:rPr lang="en-US" sz="2000" dirty="0" smtClean="0"/>
              <a:t> to deepen your knowledge of stereotyping and discrimination.</a:t>
            </a:r>
            <a:endParaRPr lang="pl-PL" sz="2000" dirty="0" smtClean="0"/>
          </a:p>
          <a:p>
            <a:endParaRPr lang="pl-PL" sz="2000" dirty="0" smtClean="0"/>
          </a:p>
          <a:p>
            <a:r>
              <a:rPr lang="pl-PL" sz="2000" b="1" dirty="0" smtClean="0"/>
              <a:t>6. </a:t>
            </a:r>
            <a:r>
              <a:rPr lang="en-US" sz="2000" b="1" dirty="0" smtClean="0"/>
              <a:t>Would you like to participate in similar workshops?</a:t>
            </a:r>
            <a:endParaRPr lang="pl-PL" sz="2000" b="1" dirty="0" smtClean="0"/>
          </a:p>
          <a:p>
            <a:endParaRPr lang="pl-PL" sz="2000" dirty="0" smtClean="0"/>
          </a:p>
          <a:p>
            <a:r>
              <a:rPr lang="pl-PL" sz="2000" dirty="0" err="1" smtClean="0"/>
              <a:t>All</a:t>
            </a:r>
            <a:r>
              <a:rPr lang="pl-PL" sz="2000" dirty="0" smtClean="0"/>
              <a:t> the </a:t>
            </a:r>
            <a:r>
              <a:rPr lang="pl-PL" sz="2000" dirty="0" err="1" smtClean="0"/>
              <a:t>answers</a:t>
            </a:r>
            <a:r>
              <a:rPr lang="pl-PL" sz="2000" dirty="0" smtClean="0"/>
              <a:t> </a:t>
            </a:r>
            <a:r>
              <a:rPr lang="pl-PL" sz="2000" dirty="0" err="1" smtClean="0"/>
              <a:t>were</a:t>
            </a:r>
            <a:r>
              <a:rPr lang="en-US" sz="2000" dirty="0" smtClean="0"/>
              <a:t>: YES.</a:t>
            </a:r>
            <a:endParaRPr lang="pl-PL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Interview with </a:t>
            </a:r>
            <a:r>
              <a:rPr lang="en-US" sz="3600" dirty="0" err="1" smtClean="0"/>
              <a:t>Ewa</a:t>
            </a:r>
            <a:r>
              <a:rPr lang="en-US" sz="3600" dirty="0" smtClean="0"/>
              <a:t> </a:t>
            </a:r>
            <a:r>
              <a:rPr lang="en-US" sz="3600" dirty="0" err="1" smtClean="0"/>
              <a:t>Rutkowska</a:t>
            </a:r>
            <a:r>
              <a:rPr lang="en-US" sz="3600" dirty="0" smtClean="0"/>
              <a:t>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en-US" sz="3600" dirty="0" smtClean="0"/>
              <a:t> October 26</a:t>
            </a:r>
            <a:r>
              <a:rPr lang="pl-PL" sz="3600" dirty="0" smtClean="0"/>
              <a:t>th</a:t>
            </a:r>
            <a:r>
              <a:rPr lang="en-US" sz="3600" dirty="0" smtClean="0"/>
              <a:t>, 2012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84784"/>
            <a:ext cx="9036496" cy="3312368"/>
          </a:xfrm>
        </p:spPr>
        <p:txBody>
          <a:bodyPr>
            <a:normAutofit fontScale="85000" lnSpcReduction="20000"/>
          </a:bodyPr>
          <a:lstStyle/>
          <a:p>
            <a:r>
              <a:rPr lang="pl-PL" sz="2000" dirty="0" smtClean="0"/>
              <a:t>In </a:t>
            </a:r>
            <a:r>
              <a:rPr lang="pl-PL" sz="2000" dirty="0" err="1" smtClean="0"/>
              <a:t>the</a:t>
            </a:r>
            <a:r>
              <a:rPr lang="pl-PL" sz="2000" dirty="0" smtClean="0"/>
              <a:t> interview we </a:t>
            </a:r>
            <a:r>
              <a:rPr lang="pl-PL" sz="2000" dirty="0" err="1" smtClean="0"/>
              <a:t>were</a:t>
            </a:r>
            <a:r>
              <a:rPr lang="pl-PL" sz="2000" dirty="0" smtClean="0"/>
              <a:t> </a:t>
            </a:r>
            <a:r>
              <a:rPr lang="pl-PL" sz="2000" dirty="0" err="1" smtClean="0"/>
              <a:t>interested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findings</a:t>
            </a:r>
            <a:r>
              <a:rPr lang="pl-PL" sz="2000" dirty="0" smtClean="0"/>
              <a:t> </a:t>
            </a:r>
            <a:r>
              <a:rPr lang="pl-PL" sz="2000" dirty="0" err="1" smtClean="0"/>
              <a:t>concerning</a:t>
            </a:r>
            <a:r>
              <a:rPr lang="pl-PL" sz="2000" dirty="0" smtClean="0"/>
              <a:t> </a:t>
            </a:r>
            <a:r>
              <a:rPr lang="pl-PL" sz="2000" dirty="0" err="1" smtClean="0"/>
              <a:t>Polish</a:t>
            </a:r>
            <a:r>
              <a:rPr lang="pl-PL" sz="2000" dirty="0" smtClean="0"/>
              <a:t> </a:t>
            </a:r>
            <a:r>
              <a:rPr lang="pl-PL" sz="2000" dirty="0" err="1" smtClean="0"/>
              <a:t>schools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different</a:t>
            </a:r>
            <a:r>
              <a:rPr lang="pl-PL" sz="2000" dirty="0" smtClean="0"/>
              <a:t> </a:t>
            </a:r>
            <a:r>
              <a:rPr lang="pl-PL" sz="2000" dirty="0" err="1" smtClean="0"/>
              <a:t>areas</a:t>
            </a:r>
            <a:r>
              <a:rPr lang="pl-PL" sz="2000" dirty="0" smtClean="0"/>
              <a:t> of </a:t>
            </a:r>
            <a:r>
              <a:rPr lang="pl-PL" sz="2000" dirty="0" err="1" smtClean="0"/>
              <a:t>their</a:t>
            </a:r>
            <a:r>
              <a:rPr lang="pl-PL" sz="2000" dirty="0" smtClean="0"/>
              <a:t> </a:t>
            </a:r>
            <a:r>
              <a:rPr lang="pl-PL" sz="2000" dirty="0" err="1" smtClean="0"/>
              <a:t>operation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terms</a:t>
            </a:r>
            <a:r>
              <a:rPr lang="pl-PL" sz="2000" dirty="0" smtClean="0"/>
              <a:t> of </a:t>
            </a:r>
            <a:r>
              <a:rPr lang="pl-PL" sz="2000" dirty="0" err="1" smtClean="0"/>
              <a:t>compliance</a:t>
            </a:r>
            <a:r>
              <a:rPr lang="pl-PL" sz="2000" dirty="0" smtClean="0"/>
              <a:t> </a:t>
            </a:r>
            <a:r>
              <a:rPr lang="pl-PL" sz="2000" dirty="0" err="1" smtClean="0"/>
              <a:t>with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principles</a:t>
            </a:r>
            <a:r>
              <a:rPr lang="pl-PL" sz="2000" dirty="0" smtClean="0"/>
              <a:t> of </a:t>
            </a:r>
            <a:r>
              <a:rPr lang="pl-PL" sz="2000" dirty="0" err="1" smtClean="0"/>
              <a:t>gender</a:t>
            </a:r>
            <a:r>
              <a:rPr lang="pl-PL" sz="2000" dirty="0" smtClean="0"/>
              <a:t> </a:t>
            </a:r>
            <a:r>
              <a:rPr lang="pl-PL" sz="2000" dirty="0" err="1" smtClean="0"/>
              <a:t>equality</a:t>
            </a:r>
            <a:r>
              <a:rPr lang="pl-PL" sz="2000" dirty="0" smtClean="0"/>
              <a:t>.</a:t>
            </a:r>
          </a:p>
          <a:p>
            <a:r>
              <a:rPr lang="pl-PL" sz="2000" dirty="0" smtClean="0"/>
              <a:t>We </a:t>
            </a:r>
            <a:r>
              <a:rPr lang="pl-PL" sz="2000" dirty="0" err="1" smtClean="0"/>
              <a:t>asked</a:t>
            </a:r>
            <a:r>
              <a:rPr lang="pl-PL" sz="2000" dirty="0" smtClean="0"/>
              <a:t> </a:t>
            </a:r>
            <a:r>
              <a:rPr lang="pl-PL" sz="2000" dirty="0" err="1" smtClean="0"/>
              <a:t>how</a:t>
            </a:r>
            <a:r>
              <a:rPr lang="pl-PL" sz="2000" dirty="0" smtClean="0"/>
              <a:t> to </a:t>
            </a:r>
            <a:r>
              <a:rPr lang="pl-PL" sz="2000" dirty="0" err="1" smtClean="0"/>
              <a:t>identify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mechanisms</a:t>
            </a:r>
            <a:r>
              <a:rPr lang="pl-PL" sz="2000" dirty="0" smtClean="0"/>
              <a:t> of </a:t>
            </a:r>
            <a:r>
              <a:rPr lang="pl-PL" sz="2000" dirty="0" err="1" smtClean="0"/>
              <a:t>discrimination</a:t>
            </a:r>
            <a:r>
              <a:rPr lang="pl-PL" sz="2000" dirty="0" smtClean="0"/>
              <a:t>.</a:t>
            </a:r>
          </a:p>
          <a:p>
            <a:r>
              <a:rPr lang="pl-PL" sz="2000" dirty="0" err="1" smtClean="0"/>
              <a:t>Our</a:t>
            </a:r>
            <a:r>
              <a:rPr lang="pl-PL" sz="2000" dirty="0" smtClean="0"/>
              <a:t> </a:t>
            </a:r>
            <a:r>
              <a:rPr lang="pl-PL" sz="2000" dirty="0" err="1" smtClean="0"/>
              <a:t>interlocutor</a:t>
            </a:r>
            <a:r>
              <a:rPr lang="pl-PL" sz="2000" dirty="0" smtClean="0"/>
              <a:t> </a:t>
            </a:r>
            <a:r>
              <a:rPr lang="pl-PL" sz="2000" dirty="0" err="1" smtClean="0"/>
              <a:t>raised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question</a:t>
            </a:r>
            <a:r>
              <a:rPr lang="pl-PL" sz="2000" dirty="0" smtClean="0"/>
              <a:t> of </a:t>
            </a:r>
            <a:r>
              <a:rPr lang="pl-PL" sz="2000" dirty="0" err="1" smtClean="0"/>
              <a:t>the</a:t>
            </a:r>
            <a:r>
              <a:rPr lang="pl-PL" sz="2000" dirty="0" smtClean="0"/>
              <a:t> role of </a:t>
            </a:r>
            <a:r>
              <a:rPr lang="pl-PL" sz="2000" dirty="0" err="1" smtClean="0"/>
              <a:t>textbooks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strengthening</a:t>
            </a:r>
            <a:r>
              <a:rPr lang="pl-PL" sz="2000" dirty="0" smtClean="0"/>
              <a:t> </a:t>
            </a:r>
            <a:r>
              <a:rPr lang="pl-PL" sz="2000" dirty="0" err="1" smtClean="0"/>
              <a:t>gender</a:t>
            </a:r>
            <a:r>
              <a:rPr lang="pl-PL" sz="2000" dirty="0" smtClean="0"/>
              <a:t> </a:t>
            </a:r>
            <a:r>
              <a:rPr lang="pl-PL" sz="2000" dirty="0" err="1" smtClean="0"/>
              <a:t>stereotypes</a:t>
            </a:r>
            <a:r>
              <a:rPr lang="pl-PL" sz="2000" dirty="0" smtClean="0"/>
              <a:t>,  and </a:t>
            </a:r>
            <a:r>
              <a:rPr lang="pl-PL" sz="2000" dirty="0" err="1" smtClean="0"/>
              <a:t>also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influence of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stereotypes</a:t>
            </a:r>
            <a:r>
              <a:rPr lang="pl-PL" sz="2000" dirty="0" smtClean="0"/>
              <a:t> on </a:t>
            </a:r>
            <a:r>
              <a:rPr lang="pl-PL" sz="2000" dirty="0" err="1" smtClean="0"/>
              <a:t>teacher-student</a:t>
            </a:r>
            <a:r>
              <a:rPr lang="pl-PL" sz="2000" dirty="0" smtClean="0"/>
              <a:t> </a:t>
            </a:r>
            <a:r>
              <a:rPr lang="pl-PL" sz="2000" dirty="0" err="1" smtClean="0"/>
              <a:t>relationships</a:t>
            </a:r>
            <a:r>
              <a:rPr lang="pl-PL" sz="2000" dirty="0" smtClean="0"/>
              <a:t> and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relationships</a:t>
            </a:r>
            <a:r>
              <a:rPr lang="pl-PL" sz="2000" dirty="0" smtClean="0"/>
              <a:t> </a:t>
            </a:r>
            <a:r>
              <a:rPr lang="pl-PL" sz="2000" dirty="0" err="1" smtClean="0"/>
              <a:t>between</a:t>
            </a:r>
            <a:r>
              <a:rPr lang="pl-PL" sz="2000" dirty="0" smtClean="0"/>
              <a:t> </a:t>
            </a:r>
            <a:r>
              <a:rPr lang="pl-PL" sz="2000" dirty="0" err="1" smtClean="0"/>
              <a:t>male</a:t>
            </a:r>
            <a:r>
              <a:rPr lang="pl-PL" sz="2000" dirty="0" smtClean="0"/>
              <a:t> and </a:t>
            </a:r>
            <a:r>
              <a:rPr lang="pl-PL" sz="2000" dirty="0" err="1" smtClean="0"/>
              <a:t>female</a:t>
            </a:r>
            <a:r>
              <a:rPr lang="pl-PL" sz="2000" dirty="0" smtClean="0"/>
              <a:t> </a:t>
            </a:r>
            <a:r>
              <a:rPr lang="pl-PL" sz="2000" dirty="0" err="1" smtClean="0"/>
              <a:t>students</a:t>
            </a:r>
            <a:r>
              <a:rPr lang="pl-PL" sz="2000" dirty="0" smtClean="0"/>
              <a:t>.</a:t>
            </a:r>
          </a:p>
          <a:p>
            <a:r>
              <a:rPr lang="pl-PL" sz="2000" dirty="0" err="1" smtClean="0"/>
              <a:t>The</a:t>
            </a:r>
            <a:r>
              <a:rPr lang="pl-PL" sz="2000" dirty="0" smtClean="0"/>
              <a:t> interview drew </a:t>
            </a:r>
            <a:r>
              <a:rPr lang="pl-PL" sz="2000" dirty="0" err="1" smtClean="0"/>
              <a:t>our</a:t>
            </a:r>
            <a:r>
              <a:rPr lang="pl-PL" sz="2000" dirty="0" smtClean="0"/>
              <a:t> </a:t>
            </a:r>
            <a:r>
              <a:rPr lang="pl-PL" sz="2000" dirty="0" err="1" smtClean="0"/>
              <a:t>attention</a:t>
            </a:r>
            <a:r>
              <a:rPr lang="pl-PL" sz="2000" dirty="0" smtClean="0"/>
              <a:t> to an </a:t>
            </a:r>
            <a:r>
              <a:rPr lang="pl-PL" sz="2000" dirty="0" err="1" smtClean="0"/>
              <a:t>interesting</a:t>
            </a:r>
            <a:r>
              <a:rPr lang="pl-PL" sz="2000" dirty="0" smtClean="0"/>
              <a:t> </a:t>
            </a:r>
            <a:r>
              <a:rPr lang="pl-PL" sz="2000" dirty="0" err="1" smtClean="0"/>
              <a:t>phenomenon</a:t>
            </a:r>
            <a:r>
              <a:rPr lang="pl-PL" sz="2000" dirty="0" smtClean="0"/>
              <a:t> of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so-called</a:t>
            </a:r>
            <a:r>
              <a:rPr lang="pl-PL" sz="2000" dirty="0" smtClean="0"/>
              <a:t> </a:t>
            </a:r>
            <a:r>
              <a:rPr lang="pl-PL" sz="2000" dirty="0" err="1" smtClean="0"/>
              <a:t>gender-biased</a:t>
            </a:r>
            <a:r>
              <a:rPr lang="pl-PL" sz="2000" dirty="0" smtClean="0"/>
              <a:t> </a:t>
            </a:r>
            <a:r>
              <a:rPr lang="pl-PL" sz="2000" dirty="0" err="1" smtClean="0"/>
              <a:t>language</a:t>
            </a:r>
            <a:r>
              <a:rPr lang="pl-PL" sz="2000" dirty="0" smtClean="0"/>
              <a:t> and </a:t>
            </a:r>
            <a:r>
              <a:rPr lang="pl-PL" sz="2000" dirty="0" err="1" smtClean="0"/>
              <a:t>encouraged</a:t>
            </a:r>
            <a:r>
              <a:rPr lang="pl-PL" sz="2000" dirty="0" smtClean="0"/>
              <a:t> </a:t>
            </a:r>
            <a:r>
              <a:rPr lang="pl-PL" sz="2000" dirty="0" err="1" smtClean="0"/>
              <a:t>critical</a:t>
            </a:r>
            <a:r>
              <a:rPr lang="pl-PL" sz="2000" dirty="0" smtClean="0"/>
              <a:t> </a:t>
            </a:r>
            <a:r>
              <a:rPr lang="pl-PL" sz="2000" dirty="0" err="1" smtClean="0"/>
              <a:t>observation</a:t>
            </a:r>
            <a:r>
              <a:rPr lang="pl-PL" sz="2000" dirty="0" smtClean="0"/>
              <a:t> of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apparent</a:t>
            </a:r>
            <a:r>
              <a:rPr lang="pl-PL" sz="2000" dirty="0" smtClean="0"/>
              <a:t> </a:t>
            </a:r>
            <a:r>
              <a:rPr lang="pl-PL" sz="2000" dirty="0" err="1" smtClean="0"/>
              <a:t>under-representation</a:t>
            </a:r>
            <a:r>
              <a:rPr lang="pl-PL" sz="2000" dirty="0" smtClean="0"/>
              <a:t> of </a:t>
            </a:r>
            <a:r>
              <a:rPr lang="pl-PL" sz="2000" dirty="0" err="1" smtClean="0"/>
              <a:t>women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public, </a:t>
            </a:r>
            <a:r>
              <a:rPr lang="pl-PL" sz="2000" dirty="0" err="1" smtClean="0"/>
              <a:t>social</a:t>
            </a:r>
            <a:r>
              <a:rPr lang="pl-PL" sz="2000" dirty="0" smtClean="0"/>
              <a:t> and </a:t>
            </a:r>
            <a:r>
              <a:rPr lang="pl-PL" sz="2000" dirty="0" err="1" smtClean="0"/>
              <a:t>economic</a:t>
            </a:r>
            <a:r>
              <a:rPr lang="pl-PL" sz="2000" dirty="0" smtClean="0"/>
              <a:t> life.</a:t>
            </a:r>
            <a:br>
              <a:rPr lang="pl-PL" sz="2000" dirty="0" smtClean="0"/>
            </a:br>
            <a:r>
              <a:rPr lang="pl-PL" sz="2000" dirty="0" err="1" smtClean="0"/>
              <a:t>The</a:t>
            </a:r>
            <a:r>
              <a:rPr lang="pl-PL" sz="2000" dirty="0" smtClean="0"/>
              <a:t> interview </a:t>
            </a:r>
            <a:r>
              <a:rPr lang="pl-PL" sz="2000" dirty="0" err="1" smtClean="0"/>
              <a:t>resulted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significant</a:t>
            </a:r>
            <a:r>
              <a:rPr lang="pl-PL" sz="2000" dirty="0" smtClean="0"/>
              <a:t> </a:t>
            </a:r>
            <a:r>
              <a:rPr lang="pl-PL" sz="2000" dirty="0" err="1" smtClean="0"/>
              <a:t>conclusions</a:t>
            </a:r>
            <a:r>
              <a:rPr lang="pl-PL" sz="2000" dirty="0" smtClean="0"/>
              <a:t> on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main</a:t>
            </a:r>
            <a:r>
              <a:rPr lang="pl-PL" sz="2000" dirty="0" smtClean="0"/>
              <a:t> </a:t>
            </a:r>
            <a:r>
              <a:rPr lang="pl-PL" sz="2000" dirty="0" err="1" smtClean="0"/>
              <a:t>theme</a:t>
            </a:r>
            <a:r>
              <a:rPr lang="pl-PL" sz="2000" dirty="0" smtClean="0"/>
              <a:t> of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campaign</a:t>
            </a:r>
            <a:r>
              <a:rPr lang="pl-PL" sz="2000" dirty="0" smtClean="0"/>
              <a:t>, </a:t>
            </a:r>
            <a:r>
              <a:rPr lang="pl-PL" sz="2000" dirty="0" err="1" smtClean="0"/>
              <a:t>such</a:t>
            </a:r>
            <a:r>
              <a:rPr lang="pl-PL" sz="2000" dirty="0" smtClean="0"/>
              <a:t> as: </a:t>
            </a:r>
            <a:r>
              <a:rPr lang="pl-PL" sz="2000" dirty="0" err="1" smtClean="0"/>
              <a:t>Gender</a:t>
            </a:r>
            <a:r>
              <a:rPr lang="pl-PL" sz="2000" dirty="0" smtClean="0"/>
              <a:t> </a:t>
            </a:r>
            <a:r>
              <a:rPr lang="pl-PL" sz="2000" dirty="0" err="1" smtClean="0"/>
              <a:t>Mainstreaming</a:t>
            </a:r>
            <a:r>
              <a:rPr lang="pl-PL" sz="2000" dirty="0" smtClean="0"/>
              <a:t> </a:t>
            </a:r>
            <a:r>
              <a:rPr lang="pl-PL" sz="2000" dirty="0" err="1" smtClean="0"/>
              <a:t>is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awareness</a:t>
            </a:r>
            <a:r>
              <a:rPr lang="pl-PL" sz="2000" dirty="0" smtClean="0"/>
              <a:t> of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negative</a:t>
            </a:r>
            <a:r>
              <a:rPr lang="pl-PL" sz="2000" dirty="0" smtClean="0"/>
              <a:t> </a:t>
            </a:r>
            <a:r>
              <a:rPr lang="pl-PL" sz="2000" dirty="0" err="1" smtClean="0"/>
              <a:t>impact</a:t>
            </a:r>
            <a:r>
              <a:rPr lang="pl-PL" sz="2000" dirty="0" smtClean="0"/>
              <a:t> of </a:t>
            </a:r>
            <a:r>
              <a:rPr lang="pl-PL" sz="2000" dirty="0" err="1" smtClean="0"/>
              <a:t>gender</a:t>
            </a:r>
            <a:r>
              <a:rPr lang="pl-PL" sz="2000" dirty="0" smtClean="0"/>
              <a:t> </a:t>
            </a:r>
            <a:r>
              <a:rPr lang="pl-PL" sz="2000" dirty="0" err="1" smtClean="0"/>
              <a:t>stereotypes</a:t>
            </a:r>
            <a:r>
              <a:rPr lang="pl-PL" sz="2000" dirty="0" smtClean="0"/>
              <a:t> on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position</a:t>
            </a:r>
            <a:r>
              <a:rPr lang="pl-PL" sz="2000" dirty="0" smtClean="0"/>
              <a:t> of </a:t>
            </a:r>
            <a:r>
              <a:rPr lang="pl-PL" sz="2000" dirty="0" err="1" smtClean="0"/>
              <a:t>women</a:t>
            </a:r>
            <a:r>
              <a:rPr lang="pl-PL" sz="2000" dirty="0" smtClean="0"/>
              <a:t> and men, </a:t>
            </a:r>
            <a:r>
              <a:rPr lang="pl-PL" sz="2000" dirty="0" err="1" smtClean="0"/>
              <a:t>that</a:t>
            </a:r>
            <a:r>
              <a:rPr lang="pl-PL" sz="2000" dirty="0" smtClean="0"/>
              <a:t> we </a:t>
            </a:r>
            <a:r>
              <a:rPr lang="pl-PL" sz="2000" dirty="0" err="1" smtClean="0"/>
              <a:t>should</a:t>
            </a:r>
            <a:r>
              <a:rPr lang="pl-PL" sz="2000" dirty="0" smtClean="0"/>
              <a:t> </a:t>
            </a:r>
            <a:r>
              <a:rPr lang="pl-PL" sz="2000" dirty="0" err="1" smtClean="0"/>
              <a:t>take</a:t>
            </a:r>
            <a:r>
              <a:rPr lang="pl-PL" sz="2000" dirty="0" smtClean="0"/>
              <a:t> </a:t>
            </a:r>
            <a:r>
              <a:rPr lang="pl-PL" sz="2000" dirty="0" err="1" smtClean="0"/>
              <a:t>into</a:t>
            </a:r>
            <a:r>
              <a:rPr lang="pl-PL" sz="2000" dirty="0" smtClean="0"/>
              <a:t> </a:t>
            </a:r>
            <a:r>
              <a:rPr lang="pl-PL" sz="2000" dirty="0" err="1" smtClean="0"/>
              <a:t>account</a:t>
            </a:r>
            <a:r>
              <a:rPr lang="pl-PL" sz="2000" dirty="0" smtClean="0"/>
              <a:t> </a:t>
            </a:r>
            <a:r>
              <a:rPr lang="pl-PL" sz="2000" dirty="0" err="1" smtClean="0"/>
              <a:t>when</a:t>
            </a:r>
            <a:r>
              <a:rPr lang="pl-PL" sz="2000" dirty="0" smtClean="0"/>
              <a:t> </a:t>
            </a:r>
            <a:r>
              <a:rPr lang="pl-PL" sz="2000" dirty="0" err="1" smtClean="0"/>
              <a:t>making</a:t>
            </a:r>
            <a:r>
              <a:rPr lang="pl-PL" sz="2000" dirty="0" smtClean="0"/>
              <a:t> </a:t>
            </a:r>
            <a:r>
              <a:rPr lang="pl-PL" sz="2000" dirty="0" err="1" smtClean="0"/>
              <a:t>decision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important</a:t>
            </a:r>
            <a:r>
              <a:rPr lang="pl-PL" sz="2000" dirty="0" smtClean="0"/>
              <a:t> </a:t>
            </a:r>
            <a:r>
              <a:rPr lang="pl-PL" sz="2000" dirty="0" err="1" smtClean="0"/>
              <a:t>areas</a:t>
            </a:r>
            <a:r>
              <a:rPr lang="pl-PL" sz="2000" dirty="0" smtClean="0"/>
              <a:t> of </a:t>
            </a:r>
            <a:r>
              <a:rPr lang="pl-PL" sz="2000" dirty="0" err="1" smtClean="0"/>
              <a:t>social</a:t>
            </a:r>
            <a:r>
              <a:rPr lang="pl-PL" sz="2000" dirty="0" smtClean="0"/>
              <a:t> and </a:t>
            </a:r>
            <a:r>
              <a:rPr lang="pl-PL" sz="2000" dirty="0" err="1" smtClean="0"/>
              <a:t>political</a:t>
            </a:r>
            <a:r>
              <a:rPr lang="pl-PL" sz="2000" dirty="0" smtClean="0"/>
              <a:t> life. </a:t>
            </a:r>
            <a:r>
              <a:rPr lang="pl-PL" sz="2000" dirty="0" err="1" smtClean="0"/>
              <a:t>It</a:t>
            </a:r>
            <a:r>
              <a:rPr lang="pl-PL" sz="2000" dirty="0" smtClean="0"/>
              <a:t> </a:t>
            </a:r>
            <a:r>
              <a:rPr lang="pl-PL" sz="2000" dirty="0" err="1" smtClean="0"/>
              <a:t>is</a:t>
            </a:r>
            <a:r>
              <a:rPr lang="pl-PL" sz="2000" dirty="0" smtClean="0"/>
              <a:t> </a:t>
            </a:r>
            <a:r>
              <a:rPr lang="pl-PL" sz="2000" dirty="0" err="1" smtClean="0"/>
              <a:t>particularly</a:t>
            </a:r>
            <a:r>
              <a:rPr lang="pl-PL" sz="2000" dirty="0" smtClean="0"/>
              <a:t> </a:t>
            </a:r>
            <a:r>
              <a:rPr lang="pl-PL" sz="2000" dirty="0" err="1" smtClean="0"/>
              <a:t>important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those</a:t>
            </a:r>
            <a:r>
              <a:rPr lang="pl-PL" sz="2000" dirty="0" smtClean="0"/>
              <a:t> </a:t>
            </a:r>
            <a:r>
              <a:rPr lang="pl-PL" sz="2000" dirty="0" err="1" smtClean="0"/>
              <a:t>situations</a:t>
            </a:r>
            <a:r>
              <a:rPr lang="pl-PL" sz="2000" dirty="0" smtClean="0"/>
              <a:t> </a:t>
            </a:r>
            <a:r>
              <a:rPr lang="pl-PL" sz="2000" dirty="0" err="1" smtClean="0"/>
              <a:t>where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stereotypes</a:t>
            </a:r>
            <a:r>
              <a:rPr lang="pl-PL" sz="2000" dirty="0" smtClean="0"/>
              <a:t> </a:t>
            </a:r>
            <a:r>
              <a:rPr lang="pl-PL" sz="2000" dirty="0" err="1" smtClean="0"/>
              <a:t>unreasonably</a:t>
            </a:r>
            <a:r>
              <a:rPr lang="pl-PL" sz="2000" dirty="0" smtClean="0"/>
              <a:t> </a:t>
            </a:r>
            <a:r>
              <a:rPr lang="pl-PL" sz="2000" dirty="0" err="1" smtClean="0"/>
              <a:t>restrict</a:t>
            </a:r>
            <a:r>
              <a:rPr lang="pl-PL" sz="2000" dirty="0" smtClean="0"/>
              <a:t> health </a:t>
            </a:r>
            <a:r>
              <a:rPr lang="pl-PL" sz="2000" dirty="0" err="1" smtClean="0"/>
              <a:t>care</a:t>
            </a:r>
            <a:r>
              <a:rPr lang="pl-PL" sz="2000" dirty="0" smtClean="0"/>
              <a:t>, </a:t>
            </a:r>
            <a:r>
              <a:rPr lang="pl-PL" sz="2000" dirty="0" err="1" smtClean="0"/>
              <a:t>the</a:t>
            </a:r>
            <a:r>
              <a:rPr lang="pl-PL" sz="2000" dirty="0" smtClean="0"/>
              <a:t> idea of life </a:t>
            </a:r>
            <a:r>
              <a:rPr lang="pl-PL" sz="2000" dirty="0" err="1" smtClean="0"/>
              <a:t>prospects</a:t>
            </a:r>
            <a:r>
              <a:rPr lang="pl-PL" sz="2000" dirty="0" smtClean="0"/>
              <a:t>, </a:t>
            </a:r>
            <a:r>
              <a:rPr lang="pl-PL" sz="2000" dirty="0" err="1" smtClean="0"/>
              <a:t>relationships</a:t>
            </a:r>
            <a:r>
              <a:rPr lang="pl-PL" sz="2000" dirty="0" smtClean="0"/>
              <a:t> and </a:t>
            </a:r>
            <a:r>
              <a:rPr lang="pl-PL" sz="2000" dirty="0" err="1" smtClean="0"/>
              <a:t>roles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family</a:t>
            </a:r>
            <a:r>
              <a:rPr lang="pl-PL" sz="2000" dirty="0" smtClean="0"/>
              <a:t>, a </a:t>
            </a:r>
            <a:r>
              <a:rPr lang="pl-PL" sz="2000" dirty="0" err="1" smtClean="0"/>
              <a:t>sense</a:t>
            </a:r>
            <a:r>
              <a:rPr lang="pl-PL" sz="2000" dirty="0" smtClean="0"/>
              <a:t> of duty, </a:t>
            </a:r>
            <a:r>
              <a:rPr lang="pl-PL" sz="2000" dirty="0" err="1" smtClean="0"/>
              <a:t>aspirations</a:t>
            </a:r>
            <a:r>
              <a:rPr lang="pl-PL" sz="2000" dirty="0" smtClean="0"/>
              <a:t>, etc. by </a:t>
            </a:r>
            <a:r>
              <a:rPr lang="pl-PL" sz="2000" dirty="0" err="1" smtClean="0"/>
              <a:t>belonging</a:t>
            </a:r>
            <a:r>
              <a:rPr lang="pl-PL" sz="2000" dirty="0" smtClean="0"/>
              <a:t> to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biological</a:t>
            </a:r>
            <a:r>
              <a:rPr lang="pl-PL" sz="2000" dirty="0" smtClean="0"/>
              <a:t> sex.</a:t>
            </a:r>
            <a:endParaRPr lang="pl-PL" sz="2000" dirty="0"/>
          </a:p>
        </p:txBody>
      </p:sp>
      <p:pic>
        <p:nvPicPr>
          <p:cNvPr id="14338" name="Picture 2" descr="C:\Documents and Settings\Rutkowski\Moje dokumenty\Downloads\Ewa-Rutkow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725144"/>
            <a:ext cx="1553188" cy="2132856"/>
          </a:xfrm>
          <a:prstGeom prst="rect">
            <a:avLst/>
          </a:prstGeom>
          <a:noFill/>
        </p:spPr>
      </p:pic>
      <p:pic>
        <p:nvPicPr>
          <p:cNvPr id="14339" name="Picture 3" descr="C:\Documents and Settings\Rutkowski\Moje dokumenty\Downloads\cover_3db517e4b1aa3bb732998a9ef1a430f7549da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723671"/>
            <a:ext cx="1763688" cy="2134328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059832" y="5380672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interview can be found on the website:</a:t>
            </a:r>
            <a:endParaRPr lang="pl-PL" dirty="0" smtClean="0"/>
          </a:p>
          <a:p>
            <a:endParaRPr lang="pl-PL" dirty="0" smtClean="0"/>
          </a:p>
          <a:p>
            <a:r>
              <a:rPr lang="pl-PL" b="1" dirty="0" err="1" smtClean="0"/>
              <a:t>www.lo.zyrardow.edu.pl</a:t>
            </a:r>
            <a:endParaRPr lang="pl-PL" b="1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Interview with </a:t>
            </a:r>
            <a:r>
              <a:rPr lang="en-US" sz="3600" dirty="0" err="1" smtClean="0"/>
              <a:t>Agn</a:t>
            </a:r>
            <a:r>
              <a:rPr lang="pl-PL" sz="3600" dirty="0" err="1" smtClean="0"/>
              <a:t>ieszka</a:t>
            </a:r>
            <a:r>
              <a:rPr lang="en-US" sz="3600" dirty="0" smtClean="0"/>
              <a:t> </a:t>
            </a:r>
            <a:r>
              <a:rPr lang="en-US" sz="3600" dirty="0" err="1" smtClean="0"/>
              <a:t>Sznajder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en-US" sz="3600" dirty="0" smtClean="0"/>
              <a:t> October 30</a:t>
            </a:r>
            <a:r>
              <a:rPr lang="pl-PL" sz="3600" dirty="0" smtClean="0"/>
              <a:t>th</a:t>
            </a:r>
            <a:r>
              <a:rPr lang="en-US" sz="3600" dirty="0" smtClean="0"/>
              <a:t>, 2012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2808312"/>
          </a:xfrm>
        </p:spPr>
        <p:txBody>
          <a:bodyPr>
            <a:noAutofit/>
          </a:bodyPr>
          <a:lstStyle/>
          <a:p>
            <a:r>
              <a:rPr lang="pl-PL" sz="1800" dirty="0" err="1" smtClean="0"/>
              <a:t>This</a:t>
            </a:r>
            <a:r>
              <a:rPr lang="pl-PL" sz="1800" dirty="0" smtClean="0"/>
              <a:t> </a:t>
            </a:r>
            <a:r>
              <a:rPr lang="pl-PL" sz="1800" dirty="0" err="1" smtClean="0"/>
              <a:t>interlocutor</a:t>
            </a:r>
            <a:r>
              <a:rPr lang="pl-PL" sz="1800" dirty="0" smtClean="0"/>
              <a:t> </a:t>
            </a:r>
            <a:r>
              <a:rPr lang="pl-PL" sz="1800" dirty="0" err="1" smtClean="0"/>
              <a:t>turned</a:t>
            </a:r>
            <a:r>
              <a:rPr lang="pl-PL" sz="1800" dirty="0" smtClean="0"/>
              <a:t> </a:t>
            </a:r>
            <a:r>
              <a:rPr lang="pl-PL" sz="1800" dirty="0" err="1" smtClean="0"/>
              <a:t>special</a:t>
            </a:r>
            <a:r>
              <a:rPr lang="pl-PL" sz="1800" dirty="0" smtClean="0"/>
              <a:t> </a:t>
            </a:r>
            <a:r>
              <a:rPr lang="pl-PL" sz="1800" dirty="0" err="1" smtClean="0"/>
              <a:t>attention</a:t>
            </a:r>
            <a:r>
              <a:rPr lang="pl-PL" sz="1800" dirty="0" smtClean="0"/>
              <a:t> to </a:t>
            </a:r>
            <a:r>
              <a:rPr lang="pl-PL" sz="1800" dirty="0" err="1" smtClean="0"/>
              <a:t>the</a:t>
            </a:r>
            <a:r>
              <a:rPr lang="pl-PL" sz="1800" dirty="0" smtClean="0"/>
              <a:t> </a:t>
            </a:r>
            <a:r>
              <a:rPr lang="pl-PL" sz="1800" dirty="0" err="1" smtClean="0"/>
              <a:t>pressure</a:t>
            </a:r>
            <a:r>
              <a:rPr lang="pl-PL" sz="1800" dirty="0" smtClean="0"/>
              <a:t> of </a:t>
            </a:r>
            <a:r>
              <a:rPr lang="pl-PL" sz="1800" dirty="0" err="1" smtClean="0"/>
              <a:t>gender</a:t>
            </a:r>
            <a:r>
              <a:rPr lang="pl-PL" sz="1800" dirty="0" smtClean="0"/>
              <a:t> </a:t>
            </a:r>
            <a:r>
              <a:rPr lang="pl-PL" sz="1800" dirty="0" err="1" smtClean="0"/>
              <a:t>stereotypes</a:t>
            </a:r>
            <a:r>
              <a:rPr lang="pl-PL" sz="1800" dirty="0" smtClean="0"/>
              <a:t> on </a:t>
            </a:r>
            <a:r>
              <a:rPr lang="pl-PL" sz="1800" dirty="0" err="1" smtClean="0"/>
              <a:t>the</a:t>
            </a:r>
            <a:r>
              <a:rPr lang="pl-PL" sz="1800" dirty="0" smtClean="0"/>
              <a:t> </a:t>
            </a:r>
            <a:r>
              <a:rPr lang="pl-PL" sz="1800" dirty="0" err="1" smtClean="0"/>
              <a:t>choices</a:t>
            </a:r>
            <a:r>
              <a:rPr lang="pl-PL" sz="1800" dirty="0" smtClean="0"/>
              <a:t> of girls and </a:t>
            </a:r>
            <a:r>
              <a:rPr lang="pl-PL" sz="1800" dirty="0" err="1" smtClean="0"/>
              <a:t>boys</a:t>
            </a:r>
            <a:r>
              <a:rPr lang="pl-PL" sz="1800" dirty="0" smtClean="0"/>
              <a:t> </a:t>
            </a:r>
            <a:r>
              <a:rPr lang="pl-PL" sz="1800" dirty="0" err="1" smtClean="0"/>
              <a:t>concerning</a:t>
            </a:r>
            <a:r>
              <a:rPr lang="pl-PL" sz="1800" dirty="0" smtClean="0"/>
              <a:t> </a:t>
            </a:r>
            <a:r>
              <a:rPr lang="pl-PL" sz="1800" dirty="0" err="1" smtClean="0"/>
              <a:t>disciplines</a:t>
            </a:r>
            <a:r>
              <a:rPr lang="pl-PL" sz="1800" dirty="0" smtClean="0"/>
              <a:t> of </a:t>
            </a:r>
            <a:r>
              <a:rPr lang="pl-PL" sz="1800" dirty="0" err="1" smtClean="0"/>
              <a:t>studies</a:t>
            </a:r>
            <a:r>
              <a:rPr lang="pl-PL" sz="1800" dirty="0" smtClean="0"/>
              <a:t>, </a:t>
            </a:r>
            <a:r>
              <a:rPr lang="pl-PL" sz="1800" dirty="0" err="1" smtClean="0"/>
              <a:t>which</a:t>
            </a:r>
            <a:r>
              <a:rPr lang="pl-PL" sz="1800" dirty="0" smtClean="0"/>
              <a:t> </a:t>
            </a:r>
            <a:r>
              <a:rPr lang="pl-PL" sz="1800" dirty="0" err="1" smtClean="0"/>
              <a:t>is</a:t>
            </a:r>
            <a:r>
              <a:rPr lang="pl-PL" sz="1800" dirty="0" smtClean="0"/>
              <a:t> </a:t>
            </a:r>
            <a:r>
              <a:rPr lang="pl-PL" sz="1800" dirty="0" err="1" smtClean="0"/>
              <a:t>still</a:t>
            </a:r>
            <a:r>
              <a:rPr lang="pl-PL" sz="1800" dirty="0" smtClean="0"/>
              <a:t> </a:t>
            </a:r>
            <a:r>
              <a:rPr lang="pl-PL" sz="1800" dirty="0" err="1" smtClean="0"/>
              <a:t>present</a:t>
            </a:r>
            <a:r>
              <a:rPr lang="pl-PL" sz="1800" dirty="0" smtClean="0"/>
              <a:t> </a:t>
            </a:r>
            <a:r>
              <a:rPr lang="pl-PL" sz="1800" dirty="0" err="1" smtClean="0"/>
              <a:t>in</a:t>
            </a:r>
            <a:r>
              <a:rPr lang="pl-PL" sz="1800" dirty="0" smtClean="0"/>
              <a:t> </a:t>
            </a:r>
            <a:r>
              <a:rPr lang="pl-PL" sz="1800" dirty="0" err="1" smtClean="0"/>
              <a:t>Polish</a:t>
            </a:r>
            <a:r>
              <a:rPr lang="pl-PL" sz="1800" dirty="0" smtClean="0"/>
              <a:t> </a:t>
            </a:r>
            <a:r>
              <a:rPr lang="pl-PL" sz="1800" dirty="0" err="1" smtClean="0"/>
              <a:t>education</a:t>
            </a:r>
            <a:r>
              <a:rPr lang="pl-PL" sz="1800" dirty="0" smtClean="0"/>
              <a:t>.</a:t>
            </a:r>
          </a:p>
          <a:p>
            <a:r>
              <a:rPr lang="pl-PL" sz="1800" dirty="0" err="1" smtClean="0"/>
              <a:t>According</a:t>
            </a:r>
            <a:r>
              <a:rPr lang="pl-PL" sz="1800" dirty="0" smtClean="0"/>
              <a:t> to </a:t>
            </a:r>
            <a:r>
              <a:rPr lang="pl-PL" sz="1800" dirty="0" err="1" smtClean="0"/>
              <a:t>her</a:t>
            </a:r>
            <a:r>
              <a:rPr lang="pl-PL" sz="1800" dirty="0" smtClean="0"/>
              <a:t>, </a:t>
            </a:r>
            <a:r>
              <a:rPr lang="pl-PL" sz="1800" dirty="0" err="1" smtClean="0"/>
              <a:t>gender</a:t>
            </a:r>
            <a:r>
              <a:rPr lang="pl-PL" sz="1800" dirty="0" smtClean="0"/>
              <a:t> </a:t>
            </a:r>
            <a:r>
              <a:rPr lang="pl-PL" sz="1800" dirty="0" err="1" smtClean="0"/>
              <a:t>may</a:t>
            </a:r>
            <a:r>
              <a:rPr lang="pl-PL" sz="1800" dirty="0" smtClean="0"/>
              <a:t> </a:t>
            </a:r>
            <a:r>
              <a:rPr lang="pl-PL" sz="1800" dirty="0" err="1" smtClean="0"/>
              <a:t>discourage</a:t>
            </a:r>
            <a:r>
              <a:rPr lang="pl-PL" sz="1800" dirty="0" smtClean="0"/>
              <a:t> girls </a:t>
            </a:r>
            <a:r>
              <a:rPr lang="pl-PL" sz="1800" dirty="0" err="1" smtClean="0"/>
              <a:t>from</a:t>
            </a:r>
            <a:r>
              <a:rPr lang="pl-PL" sz="1800" dirty="0" smtClean="0"/>
              <a:t> „</a:t>
            </a:r>
            <a:r>
              <a:rPr lang="pl-PL" sz="1800" dirty="0" err="1" smtClean="0"/>
              <a:t>investing</a:t>
            </a:r>
            <a:r>
              <a:rPr lang="pl-PL" sz="1800" dirty="0" smtClean="0"/>
              <a:t>” </a:t>
            </a:r>
            <a:r>
              <a:rPr lang="pl-PL" sz="1800" dirty="0" err="1" smtClean="0"/>
              <a:t>in</a:t>
            </a:r>
            <a:r>
              <a:rPr lang="pl-PL" sz="1800" dirty="0" smtClean="0"/>
              <a:t> </a:t>
            </a:r>
            <a:r>
              <a:rPr lang="pl-PL" sz="1800" dirty="0" err="1" smtClean="0"/>
              <a:t>their</a:t>
            </a:r>
            <a:r>
              <a:rPr lang="pl-PL" sz="1800" dirty="0" smtClean="0"/>
              <a:t> </a:t>
            </a:r>
            <a:r>
              <a:rPr lang="pl-PL" sz="1800" dirty="0" err="1" smtClean="0"/>
              <a:t>careers</a:t>
            </a:r>
            <a:r>
              <a:rPr lang="pl-PL" sz="1800" dirty="0" smtClean="0"/>
              <a:t>, </a:t>
            </a:r>
            <a:r>
              <a:rPr lang="pl-PL" sz="1800" dirty="0" err="1" smtClean="0"/>
              <a:t>it</a:t>
            </a:r>
            <a:r>
              <a:rPr lang="pl-PL" sz="1800" dirty="0" smtClean="0"/>
              <a:t> </a:t>
            </a:r>
            <a:r>
              <a:rPr lang="pl-PL" sz="1800" dirty="0" err="1" smtClean="0"/>
              <a:t>may</a:t>
            </a:r>
            <a:r>
              <a:rPr lang="pl-PL" sz="1800" dirty="0" smtClean="0"/>
              <a:t> </a:t>
            </a:r>
            <a:r>
              <a:rPr lang="pl-PL" sz="1800" dirty="0" err="1" smtClean="0"/>
              <a:t>create</a:t>
            </a:r>
            <a:r>
              <a:rPr lang="pl-PL" sz="1800" dirty="0" smtClean="0"/>
              <a:t> "</a:t>
            </a:r>
            <a:r>
              <a:rPr lang="pl-PL" sz="1800" dirty="0" err="1" smtClean="0"/>
              <a:t>inequality</a:t>
            </a:r>
            <a:r>
              <a:rPr lang="pl-PL" sz="1800" dirty="0" smtClean="0"/>
              <a:t>" of </a:t>
            </a:r>
            <a:r>
              <a:rPr lang="pl-PL" sz="1800" dirty="0" err="1" smtClean="0"/>
              <a:t>opportunities</a:t>
            </a:r>
            <a:r>
              <a:rPr lang="pl-PL" sz="1800" dirty="0" smtClean="0"/>
              <a:t> to </a:t>
            </a:r>
            <a:r>
              <a:rPr lang="pl-PL" sz="1800" dirty="0" err="1" smtClean="0"/>
              <a:t>achieve</a:t>
            </a:r>
            <a:r>
              <a:rPr lang="pl-PL" sz="1800" dirty="0" smtClean="0"/>
              <a:t> </a:t>
            </a:r>
            <a:r>
              <a:rPr lang="pl-PL" sz="1800" dirty="0" err="1" smtClean="0"/>
              <a:t>academic</a:t>
            </a:r>
            <a:r>
              <a:rPr lang="pl-PL" sz="1800" dirty="0" smtClean="0"/>
              <a:t> </a:t>
            </a:r>
            <a:r>
              <a:rPr lang="pl-PL" sz="1800" dirty="0" err="1" smtClean="0"/>
              <a:t>or</a:t>
            </a:r>
            <a:r>
              <a:rPr lang="pl-PL" sz="1800" dirty="0" smtClean="0"/>
              <a:t> </a:t>
            </a:r>
            <a:r>
              <a:rPr lang="pl-PL" sz="1800" dirty="0" err="1" smtClean="0"/>
              <a:t>professional</a:t>
            </a:r>
            <a:r>
              <a:rPr lang="pl-PL" sz="1800" dirty="0" smtClean="0"/>
              <a:t> </a:t>
            </a:r>
            <a:r>
              <a:rPr lang="pl-PL" sz="1800" dirty="0" err="1" smtClean="0"/>
              <a:t>success</a:t>
            </a:r>
            <a:r>
              <a:rPr lang="pl-PL" sz="1800" dirty="0" smtClean="0"/>
              <a:t> for </a:t>
            </a:r>
            <a:r>
              <a:rPr lang="pl-PL" sz="1800" dirty="0" err="1" smtClean="0"/>
              <a:t>boys</a:t>
            </a:r>
            <a:r>
              <a:rPr lang="pl-PL" sz="1800" dirty="0" smtClean="0"/>
              <a:t> and girls, </a:t>
            </a:r>
            <a:r>
              <a:rPr lang="pl-PL" sz="1800" dirty="0" err="1" smtClean="0"/>
              <a:t>even</a:t>
            </a:r>
            <a:r>
              <a:rPr lang="pl-PL" sz="1800" dirty="0" smtClean="0"/>
              <a:t> </a:t>
            </a:r>
            <a:r>
              <a:rPr lang="pl-PL" sz="1800" dirty="0" err="1" smtClean="0"/>
              <a:t>if</a:t>
            </a:r>
            <a:r>
              <a:rPr lang="pl-PL" sz="1800" dirty="0" smtClean="0"/>
              <a:t> </a:t>
            </a:r>
            <a:r>
              <a:rPr lang="pl-PL" sz="1800" dirty="0" err="1" smtClean="0"/>
              <a:t>the</a:t>
            </a:r>
            <a:r>
              <a:rPr lang="pl-PL" sz="1800" dirty="0" smtClean="0"/>
              <a:t> </a:t>
            </a:r>
            <a:r>
              <a:rPr lang="pl-PL" sz="1800" dirty="0" err="1" smtClean="0"/>
              <a:t>latter</a:t>
            </a:r>
            <a:r>
              <a:rPr lang="pl-PL" sz="1800" dirty="0" smtClean="0"/>
              <a:t> make </a:t>
            </a:r>
            <a:r>
              <a:rPr lang="pl-PL" sz="1800" dirty="0" err="1" smtClean="0"/>
              <a:t>similar</a:t>
            </a:r>
            <a:r>
              <a:rPr lang="pl-PL" sz="1800" dirty="0" smtClean="0"/>
              <a:t> </a:t>
            </a:r>
            <a:r>
              <a:rPr lang="pl-PL" sz="1800" dirty="0" err="1" smtClean="0"/>
              <a:t>effort</a:t>
            </a:r>
            <a:r>
              <a:rPr lang="pl-PL" sz="1800" dirty="0" smtClean="0"/>
              <a:t>.</a:t>
            </a:r>
          </a:p>
          <a:p>
            <a:r>
              <a:rPr lang="pl-PL" sz="1800" dirty="0" err="1" smtClean="0"/>
              <a:t>Taking</a:t>
            </a:r>
            <a:r>
              <a:rPr lang="pl-PL" sz="1800" dirty="0" smtClean="0"/>
              <a:t> </a:t>
            </a:r>
            <a:r>
              <a:rPr lang="pl-PL" sz="1800" dirty="0" err="1" smtClean="0"/>
              <a:t>the</a:t>
            </a:r>
            <a:r>
              <a:rPr lang="pl-PL" sz="1800" dirty="0" smtClean="0"/>
              <a:t> </a:t>
            </a:r>
            <a:r>
              <a:rPr lang="pl-PL" sz="1800" dirty="0" err="1" smtClean="0"/>
              <a:t>gender</a:t>
            </a:r>
            <a:r>
              <a:rPr lang="pl-PL" sz="1800" dirty="0" smtClean="0"/>
              <a:t> </a:t>
            </a:r>
            <a:r>
              <a:rPr lang="pl-PL" sz="1800" dirty="0" err="1" smtClean="0"/>
              <a:t>perspective</a:t>
            </a:r>
            <a:r>
              <a:rPr lang="pl-PL" sz="1800" dirty="0" smtClean="0"/>
              <a:t> </a:t>
            </a:r>
            <a:r>
              <a:rPr lang="pl-PL" sz="1800" dirty="0" err="1" smtClean="0"/>
              <a:t>in</a:t>
            </a:r>
            <a:r>
              <a:rPr lang="pl-PL" sz="1800" dirty="0" smtClean="0"/>
              <a:t> </a:t>
            </a:r>
            <a:r>
              <a:rPr lang="pl-PL" sz="1800" dirty="0" err="1" smtClean="0"/>
              <a:t>the</a:t>
            </a:r>
            <a:r>
              <a:rPr lang="pl-PL" sz="1800" dirty="0" smtClean="0"/>
              <a:t> </a:t>
            </a:r>
            <a:r>
              <a:rPr lang="pl-PL" sz="1800" dirty="0" err="1" smtClean="0"/>
              <a:t>way</a:t>
            </a:r>
            <a:r>
              <a:rPr lang="pl-PL" sz="1800" dirty="0" smtClean="0"/>
              <a:t> of </a:t>
            </a:r>
            <a:r>
              <a:rPr lang="pl-PL" sz="1800" dirty="0" err="1" smtClean="0"/>
              <a:t>looking</a:t>
            </a:r>
            <a:r>
              <a:rPr lang="pl-PL" sz="1800" dirty="0" smtClean="0"/>
              <a:t> </a:t>
            </a:r>
            <a:r>
              <a:rPr lang="pl-PL" sz="1800" dirty="0" err="1" smtClean="0"/>
              <a:t>at</a:t>
            </a:r>
            <a:r>
              <a:rPr lang="pl-PL" sz="1800" dirty="0" smtClean="0"/>
              <a:t> </a:t>
            </a:r>
            <a:r>
              <a:rPr lang="pl-PL" sz="1800" dirty="0" err="1" smtClean="0"/>
              <a:t>various</a:t>
            </a:r>
            <a:r>
              <a:rPr lang="pl-PL" sz="1800" dirty="0" smtClean="0"/>
              <a:t> </a:t>
            </a:r>
            <a:r>
              <a:rPr lang="pl-PL" sz="1800" dirty="0" err="1" smtClean="0"/>
              <a:t>issues</a:t>
            </a:r>
            <a:r>
              <a:rPr lang="pl-PL" sz="1800" dirty="0" smtClean="0"/>
              <a:t> </a:t>
            </a:r>
            <a:r>
              <a:rPr lang="pl-PL" sz="1800" dirty="0" err="1" smtClean="0"/>
              <a:t>in</a:t>
            </a:r>
            <a:r>
              <a:rPr lang="pl-PL" sz="1800" dirty="0" smtClean="0"/>
              <a:t> life </a:t>
            </a:r>
            <a:r>
              <a:rPr lang="pl-PL" sz="1800" dirty="0" err="1" smtClean="0"/>
              <a:t>into</a:t>
            </a:r>
            <a:r>
              <a:rPr lang="pl-PL" sz="1800" dirty="0" smtClean="0"/>
              <a:t> </a:t>
            </a:r>
            <a:r>
              <a:rPr lang="pl-PL" sz="1800" dirty="0" err="1" smtClean="0"/>
              <a:t>account</a:t>
            </a:r>
            <a:r>
              <a:rPr lang="pl-PL" sz="1800" dirty="0" smtClean="0"/>
              <a:t>, </a:t>
            </a:r>
            <a:r>
              <a:rPr lang="pl-PL" sz="1800" dirty="0" err="1" smtClean="0"/>
              <a:t>allows</a:t>
            </a:r>
            <a:r>
              <a:rPr lang="pl-PL" sz="1800" dirty="0" smtClean="0"/>
              <a:t> </a:t>
            </a:r>
            <a:r>
              <a:rPr lang="pl-PL" sz="1800" dirty="0" err="1" smtClean="0"/>
              <a:t>you</a:t>
            </a:r>
            <a:r>
              <a:rPr lang="pl-PL" sz="1800" dirty="0" smtClean="0"/>
              <a:t> to make </a:t>
            </a:r>
            <a:r>
              <a:rPr lang="pl-PL" sz="1800" dirty="0" err="1" smtClean="0"/>
              <a:t>important</a:t>
            </a:r>
            <a:r>
              <a:rPr lang="pl-PL" sz="1800" dirty="0" smtClean="0"/>
              <a:t> life </a:t>
            </a:r>
            <a:r>
              <a:rPr lang="pl-PL" sz="1800" dirty="0" err="1" smtClean="0"/>
              <a:t>choices</a:t>
            </a:r>
            <a:r>
              <a:rPr lang="pl-PL" sz="1800" dirty="0" smtClean="0"/>
              <a:t> </a:t>
            </a:r>
            <a:r>
              <a:rPr lang="pl-PL" sz="1800" dirty="0" err="1" smtClean="0"/>
              <a:t>more</a:t>
            </a:r>
            <a:r>
              <a:rPr lang="pl-PL" sz="1800" dirty="0" smtClean="0"/>
              <a:t> </a:t>
            </a:r>
            <a:r>
              <a:rPr lang="pl-PL" sz="1800" dirty="0" err="1" smtClean="0"/>
              <a:t>consciously</a:t>
            </a:r>
            <a:r>
              <a:rPr lang="pl-PL" sz="1800" dirty="0" smtClean="0"/>
              <a:t>. </a:t>
            </a:r>
            <a:br>
              <a:rPr lang="pl-PL" sz="1800" dirty="0" smtClean="0"/>
            </a:br>
            <a:r>
              <a:rPr lang="pl-PL" sz="1800" dirty="0" err="1" smtClean="0"/>
              <a:t>The</a:t>
            </a:r>
            <a:r>
              <a:rPr lang="pl-PL" sz="1800" dirty="0" smtClean="0"/>
              <a:t> </a:t>
            </a:r>
            <a:r>
              <a:rPr lang="pl-PL" sz="1800" dirty="0" err="1" smtClean="0"/>
              <a:t>perspective</a:t>
            </a:r>
            <a:r>
              <a:rPr lang="pl-PL" sz="1800" dirty="0" smtClean="0"/>
              <a:t> </a:t>
            </a:r>
            <a:r>
              <a:rPr lang="pl-PL" sz="1800" dirty="0" err="1" smtClean="0"/>
              <a:t>can</a:t>
            </a:r>
            <a:r>
              <a:rPr lang="pl-PL" sz="1800" dirty="0" smtClean="0"/>
              <a:t> </a:t>
            </a:r>
            <a:r>
              <a:rPr lang="pl-PL" sz="1800" dirty="0" err="1" smtClean="0"/>
              <a:t>also</a:t>
            </a:r>
            <a:r>
              <a:rPr lang="pl-PL" sz="1800" dirty="0" smtClean="0"/>
              <a:t> </a:t>
            </a:r>
            <a:r>
              <a:rPr lang="pl-PL" sz="1800" dirty="0" err="1" smtClean="0"/>
              <a:t>open</a:t>
            </a:r>
            <a:r>
              <a:rPr lang="pl-PL" sz="1800" dirty="0" smtClean="0"/>
              <a:t> </a:t>
            </a:r>
            <a:r>
              <a:rPr lang="pl-PL" sz="1800" dirty="0" err="1" smtClean="0"/>
              <a:t>you</a:t>
            </a:r>
            <a:r>
              <a:rPr lang="pl-PL" sz="1800" dirty="0" smtClean="0"/>
              <a:t> to </a:t>
            </a:r>
            <a:r>
              <a:rPr lang="pl-PL" sz="1800" dirty="0" err="1" smtClean="0"/>
              <a:t>the</a:t>
            </a:r>
            <a:r>
              <a:rPr lang="pl-PL" sz="1800" dirty="0" smtClean="0"/>
              <a:t> </a:t>
            </a:r>
            <a:r>
              <a:rPr lang="pl-PL" sz="1800" dirty="0" err="1" smtClean="0"/>
              <a:t>true</a:t>
            </a:r>
            <a:r>
              <a:rPr lang="pl-PL" sz="1800" dirty="0" smtClean="0"/>
              <a:t> </a:t>
            </a:r>
            <a:r>
              <a:rPr lang="pl-PL" sz="1800" dirty="0" err="1" smtClean="0"/>
              <a:t>needs</a:t>
            </a:r>
            <a:r>
              <a:rPr lang="pl-PL" sz="1800" dirty="0" smtClean="0"/>
              <a:t> of </a:t>
            </a:r>
            <a:r>
              <a:rPr lang="pl-PL" sz="1800" dirty="0" err="1" smtClean="0"/>
              <a:t>other</a:t>
            </a:r>
            <a:r>
              <a:rPr lang="pl-PL" sz="1800" dirty="0" smtClean="0"/>
              <a:t> </a:t>
            </a:r>
            <a:r>
              <a:rPr lang="pl-PL" sz="1800" dirty="0" err="1" smtClean="0"/>
              <a:t>people</a:t>
            </a:r>
            <a:r>
              <a:rPr lang="pl-PL" sz="1800" dirty="0" smtClean="0"/>
              <a:t> and </a:t>
            </a:r>
            <a:r>
              <a:rPr lang="pl-PL" sz="1800" dirty="0" err="1" smtClean="0"/>
              <a:t>encourage</a:t>
            </a:r>
            <a:r>
              <a:rPr lang="pl-PL" sz="1800" dirty="0" smtClean="0"/>
              <a:t> </a:t>
            </a:r>
            <a:r>
              <a:rPr lang="pl-PL" sz="1800" dirty="0" err="1" smtClean="0"/>
              <a:t>you</a:t>
            </a:r>
            <a:r>
              <a:rPr lang="pl-PL" sz="1800" dirty="0" smtClean="0"/>
              <a:t> to </a:t>
            </a:r>
            <a:r>
              <a:rPr lang="pl-PL" sz="1800" dirty="0" err="1" smtClean="0"/>
              <a:t>accept</a:t>
            </a:r>
            <a:r>
              <a:rPr lang="pl-PL" sz="1800" dirty="0" smtClean="0"/>
              <a:t> </a:t>
            </a:r>
            <a:r>
              <a:rPr lang="pl-PL" sz="1800" dirty="0" err="1" smtClean="0"/>
              <a:t>their</a:t>
            </a:r>
            <a:r>
              <a:rPr lang="pl-PL" sz="1800" dirty="0" smtClean="0"/>
              <a:t> </a:t>
            </a:r>
            <a:r>
              <a:rPr lang="pl-PL" sz="1800" dirty="0" err="1" smtClean="0"/>
              <a:t>choices</a:t>
            </a:r>
            <a:r>
              <a:rPr lang="pl-PL" sz="1800" dirty="0" smtClean="0"/>
              <a:t>, </a:t>
            </a:r>
            <a:r>
              <a:rPr lang="pl-PL" sz="1800" dirty="0" err="1" smtClean="0"/>
              <a:t>even</a:t>
            </a:r>
            <a:r>
              <a:rPr lang="pl-PL" sz="1800" dirty="0" smtClean="0"/>
              <a:t> </a:t>
            </a:r>
            <a:r>
              <a:rPr lang="pl-PL" sz="1800" dirty="0" err="1" smtClean="0"/>
              <a:t>different</a:t>
            </a:r>
            <a:r>
              <a:rPr lang="pl-PL" sz="1800" dirty="0" smtClean="0"/>
              <a:t> </a:t>
            </a:r>
            <a:r>
              <a:rPr lang="pl-PL" sz="1800" dirty="0" err="1" smtClean="0"/>
              <a:t>from</a:t>
            </a:r>
            <a:r>
              <a:rPr lang="pl-PL" sz="1800" dirty="0" smtClean="0"/>
              <a:t> </a:t>
            </a:r>
            <a:r>
              <a:rPr lang="pl-PL" sz="1800" dirty="0" err="1" smtClean="0"/>
              <a:t>the</a:t>
            </a:r>
            <a:r>
              <a:rPr lang="pl-PL" sz="1800" dirty="0" smtClean="0"/>
              <a:t> </a:t>
            </a:r>
            <a:r>
              <a:rPr lang="pl-PL" sz="1800" dirty="0" err="1" smtClean="0"/>
              <a:t>traditional</a:t>
            </a:r>
            <a:r>
              <a:rPr lang="pl-PL" sz="1800" dirty="0" smtClean="0"/>
              <a:t> </a:t>
            </a:r>
            <a:r>
              <a:rPr lang="pl-PL" sz="1800" dirty="0" err="1" smtClean="0"/>
              <a:t>ones</a:t>
            </a:r>
            <a:r>
              <a:rPr lang="pl-PL" sz="1800" dirty="0" smtClean="0"/>
              <a:t>.</a:t>
            </a:r>
            <a:endParaRPr lang="pl-PL" sz="1800" dirty="0"/>
          </a:p>
        </p:txBody>
      </p:sp>
      <p:pic>
        <p:nvPicPr>
          <p:cNvPr id="15362" name="Picture 2" descr="C:\Documents and Settings\Rutkowski\Moje dokumenty\Downloads\228_gender_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383878"/>
            <a:ext cx="2507109" cy="2474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Interview with Marta </a:t>
            </a:r>
            <a:r>
              <a:rPr lang="en-US" dirty="0" err="1" smtClean="0"/>
              <a:t>Siciarek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October 18, 2012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699692"/>
            <a:ext cx="8964488" cy="4969668"/>
          </a:xfrm>
        </p:spPr>
        <p:txBody>
          <a:bodyPr>
            <a:noAutofit/>
          </a:bodyPr>
          <a:lstStyle/>
          <a:p>
            <a:r>
              <a:rPr lang="pl-PL" sz="2000" dirty="0" err="1" smtClean="0"/>
              <a:t>This</a:t>
            </a:r>
            <a:r>
              <a:rPr lang="pl-PL" sz="2000" dirty="0" smtClean="0"/>
              <a:t> </a:t>
            </a:r>
            <a:r>
              <a:rPr lang="pl-PL" sz="2000" dirty="0" err="1" smtClean="0"/>
              <a:t>interlocutor</a:t>
            </a:r>
            <a:r>
              <a:rPr lang="pl-PL" sz="2000" dirty="0" smtClean="0"/>
              <a:t> drew </a:t>
            </a:r>
            <a:r>
              <a:rPr lang="pl-PL" sz="2000" dirty="0" err="1" smtClean="0"/>
              <a:t>attention</a:t>
            </a:r>
            <a:r>
              <a:rPr lang="pl-PL" sz="2000" dirty="0" smtClean="0"/>
              <a:t> to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new</a:t>
            </a:r>
            <a:r>
              <a:rPr lang="pl-PL" sz="2000" dirty="0" smtClean="0"/>
              <a:t> </a:t>
            </a:r>
            <a:r>
              <a:rPr lang="pl-PL" sz="2000" dirty="0" err="1" smtClean="0"/>
              <a:t>aspects</a:t>
            </a:r>
            <a:r>
              <a:rPr lang="pl-PL" sz="2000" dirty="0" smtClean="0"/>
              <a:t> of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subject</a:t>
            </a:r>
            <a:r>
              <a:rPr lang="pl-PL" sz="2000" dirty="0" smtClean="0"/>
              <a:t> and </a:t>
            </a:r>
            <a:r>
              <a:rPr lang="pl-PL" sz="2000" dirty="0" err="1" smtClean="0"/>
              <a:t>explained</a:t>
            </a:r>
            <a:r>
              <a:rPr lang="pl-PL" sz="2000" dirty="0" smtClean="0"/>
              <a:t> </a:t>
            </a:r>
            <a:r>
              <a:rPr lang="pl-PL" sz="2000" dirty="0" err="1" smtClean="0"/>
              <a:t>convincingly</a:t>
            </a:r>
            <a:r>
              <a:rPr lang="pl-PL" sz="2000" dirty="0" smtClean="0"/>
              <a:t> </a:t>
            </a:r>
            <a:r>
              <a:rPr lang="pl-PL" sz="2000" dirty="0" err="1" smtClean="0"/>
              <a:t>that</a:t>
            </a:r>
            <a:r>
              <a:rPr lang="pl-PL" sz="2000" dirty="0" smtClean="0"/>
              <a:t> </a:t>
            </a:r>
            <a:r>
              <a:rPr lang="pl-PL" sz="2000" dirty="0" err="1" smtClean="0"/>
              <a:t>gender</a:t>
            </a:r>
            <a:r>
              <a:rPr lang="pl-PL" sz="2000" dirty="0" smtClean="0"/>
              <a:t> </a:t>
            </a:r>
            <a:r>
              <a:rPr lang="pl-PL" sz="2000" dirty="0" err="1" smtClean="0"/>
              <a:t>appears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all</a:t>
            </a:r>
            <a:r>
              <a:rPr lang="pl-PL" sz="2000" dirty="0" smtClean="0"/>
              <a:t> </a:t>
            </a:r>
            <a:r>
              <a:rPr lang="pl-PL" sz="2000" dirty="0" err="1" smtClean="0"/>
              <a:t>forms</a:t>
            </a:r>
            <a:r>
              <a:rPr lang="pl-PL" sz="2000" dirty="0" smtClean="0"/>
              <a:t> of </a:t>
            </a:r>
            <a:r>
              <a:rPr lang="pl-PL" sz="2000" dirty="0" err="1" smtClean="0"/>
              <a:t>education</a:t>
            </a:r>
            <a:r>
              <a:rPr lang="pl-PL" sz="2000" dirty="0" smtClean="0"/>
              <a:t> and </a:t>
            </a:r>
            <a:r>
              <a:rPr lang="pl-PL" sz="2000" dirty="0" err="1" smtClean="0"/>
              <a:t>socialization</a:t>
            </a:r>
            <a:r>
              <a:rPr lang="pl-PL" sz="2000" dirty="0" smtClean="0"/>
              <a:t>.</a:t>
            </a:r>
          </a:p>
          <a:p>
            <a:pPr>
              <a:buNone/>
            </a:pPr>
            <a:endParaRPr lang="pl-PL" sz="2000" dirty="0" smtClean="0"/>
          </a:p>
          <a:p>
            <a:r>
              <a:rPr lang="pl-PL" sz="2000" dirty="0" err="1" smtClean="0"/>
              <a:t>Its</a:t>
            </a:r>
            <a:r>
              <a:rPr lang="pl-PL" sz="2000" dirty="0" smtClean="0"/>
              <a:t> influence </a:t>
            </a:r>
            <a:r>
              <a:rPr lang="pl-PL" sz="2000" dirty="0" err="1" smtClean="0"/>
              <a:t>begins</a:t>
            </a:r>
            <a:r>
              <a:rPr lang="pl-PL" sz="2000" dirty="0" smtClean="0"/>
              <a:t> </a:t>
            </a:r>
            <a:r>
              <a:rPr lang="pl-PL" sz="2000" dirty="0" err="1" smtClean="0"/>
              <a:t>almost</a:t>
            </a:r>
            <a:r>
              <a:rPr lang="pl-PL" sz="2000" dirty="0" smtClean="0"/>
              <a:t> </a:t>
            </a:r>
            <a:r>
              <a:rPr lang="pl-PL" sz="2000" dirty="0" err="1" smtClean="0"/>
              <a:t>from</a:t>
            </a:r>
            <a:r>
              <a:rPr lang="pl-PL" sz="2000" dirty="0" smtClean="0"/>
              <a:t> </a:t>
            </a:r>
            <a:r>
              <a:rPr lang="pl-PL" sz="2000" dirty="0" err="1" smtClean="0"/>
              <a:t>birth</a:t>
            </a:r>
            <a:r>
              <a:rPr lang="pl-PL" sz="2000" dirty="0" smtClean="0"/>
              <a:t>.</a:t>
            </a:r>
          </a:p>
          <a:p>
            <a:pPr>
              <a:buNone/>
            </a:pPr>
            <a:endParaRPr lang="pl-PL" sz="2000" dirty="0" smtClean="0"/>
          </a:p>
          <a:p>
            <a:r>
              <a:rPr lang="pl-PL" sz="2000" dirty="0" err="1" smtClean="0"/>
              <a:t>Parents</a:t>
            </a:r>
            <a:r>
              <a:rPr lang="pl-PL" sz="2000" dirty="0" smtClean="0"/>
              <a:t> </a:t>
            </a:r>
            <a:r>
              <a:rPr lang="pl-PL" sz="2000" dirty="0" err="1" smtClean="0"/>
              <a:t>caring</a:t>
            </a:r>
            <a:r>
              <a:rPr lang="pl-PL" sz="2000" dirty="0" smtClean="0"/>
              <a:t> for </a:t>
            </a:r>
            <a:r>
              <a:rPr lang="pl-PL" sz="2000" dirty="0" err="1" smtClean="0"/>
              <a:t>children</a:t>
            </a:r>
            <a:r>
              <a:rPr lang="pl-PL" sz="2000" dirty="0" smtClean="0"/>
              <a:t> and </a:t>
            </a:r>
            <a:r>
              <a:rPr lang="pl-PL" sz="2000" dirty="0" err="1" smtClean="0"/>
              <a:t>bringing</a:t>
            </a:r>
            <a:r>
              <a:rPr lang="pl-PL" sz="2000" dirty="0" smtClean="0"/>
              <a:t> </a:t>
            </a:r>
            <a:r>
              <a:rPr lang="pl-PL" sz="2000" dirty="0" err="1" smtClean="0"/>
              <a:t>them</a:t>
            </a:r>
            <a:r>
              <a:rPr lang="pl-PL" sz="2000" dirty="0" smtClean="0"/>
              <a:t> </a:t>
            </a:r>
            <a:r>
              <a:rPr lang="pl-PL" sz="2000" dirty="0" err="1" smtClean="0"/>
              <a:t>up</a:t>
            </a:r>
            <a:r>
              <a:rPr lang="pl-PL" sz="2000" dirty="0" smtClean="0"/>
              <a:t> </a:t>
            </a:r>
            <a:r>
              <a:rPr lang="pl-PL" sz="2000" dirty="0" err="1" smtClean="0"/>
              <a:t>usually</a:t>
            </a:r>
            <a:r>
              <a:rPr lang="pl-PL" sz="2000" dirty="0" smtClean="0"/>
              <a:t> </a:t>
            </a:r>
            <a:r>
              <a:rPr lang="pl-PL" sz="2000" dirty="0" err="1" smtClean="0"/>
              <a:t>use</a:t>
            </a:r>
            <a:r>
              <a:rPr lang="pl-PL" sz="2000" dirty="0" smtClean="0"/>
              <a:t> </a:t>
            </a:r>
            <a:r>
              <a:rPr lang="pl-PL" sz="2000" dirty="0" err="1" smtClean="0"/>
              <a:t>different</a:t>
            </a:r>
            <a:r>
              <a:rPr lang="pl-PL" sz="2000" dirty="0" smtClean="0"/>
              <a:t> </a:t>
            </a:r>
            <a:r>
              <a:rPr lang="pl-PL" sz="2000" dirty="0" err="1" smtClean="0"/>
              <a:t>behaviour</a:t>
            </a:r>
            <a:r>
              <a:rPr lang="pl-PL" sz="2000" dirty="0" smtClean="0"/>
              <a:t> </a:t>
            </a:r>
            <a:r>
              <a:rPr lang="pl-PL" sz="2000" dirty="0" err="1" smtClean="0"/>
              <a:t>models</a:t>
            </a:r>
            <a:r>
              <a:rPr lang="pl-PL" sz="2000" dirty="0" smtClean="0"/>
              <a:t> for </a:t>
            </a:r>
            <a:r>
              <a:rPr lang="pl-PL" sz="2000" dirty="0" err="1" smtClean="0"/>
              <a:t>boys</a:t>
            </a:r>
            <a:r>
              <a:rPr lang="pl-PL" sz="2000" dirty="0" smtClean="0"/>
              <a:t> and girls, </a:t>
            </a:r>
            <a:r>
              <a:rPr lang="pl-PL" sz="2000" dirty="0" err="1" smtClean="0"/>
              <a:t>which</a:t>
            </a:r>
            <a:r>
              <a:rPr lang="pl-PL" sz="2000" dirty="0" smtClean="0"/>
              <a:t> </a:t>
            </a:r>
            <a:r>
              <a:rPr lang="pl-PL" sz="2000" dirty="0" err="1" smtClean="0"/>
              <a:t>results</a:t>
            </a:r>
            <a:r>
              <a:rPr lang="pl-PL" sz="2000" dirty="0" smtClean="0"/>
              <a:t> </a:t>
            </a:r>
            <a:r>
              <a:rPr lang="pl-PL" sz="2000" dirty="0" err="1" smtClean="0"/>
              <a:t>from</a:t>
            </a:r>
            <a:r>
              <a:rPr lang="pl-PL" sz="2000" dirty="0" smtClean="0"/>
              <a:t> </a:t>
            </a:r>
            <a:r>
              <a:rPr lang="pl-PL" sz="2000" dirty="0" err="1" smtClean="0"/>
              <a:t>tradition</a:t>
            </a:r>
            <a:r>
              <a:rPr lang="pl-PL" sz="2000" dirty="0" smtClean="0"/>
              <a:t>. </a:t>
            </a:r>
          </a:p>
          <a:p>
            <a:endParaRPr lang="pl-PL" sz="2000" dirty="0" smtClean="0"/>
          </a:p>
          <a:p>
            <a:r>
              <a:rPr lang="pl-PL" sz="2000" dirty="0" err="1" smtClean="0"/>
              <a:t>This</a:t>
            </a:r>
            <a:r>
              <a:rPr lang="pl-PL" sz="2000" dirty="0" smtClean="0"/>
              <a:t> </a:t>
            </a:r>
            <a:r>
              <a:rPr lang="pl-PL" sz="2000" dirty="0" err="1" smtClean="0"/>
              <a:t>way</a:t>
            </a:r>
            <a:r>
              <a:rPr lang="pl-PL" sz="2000" dirty="0" smtClean="0"/>
              <a:t> of </a:t>
            </a:r>
            <a:r>
              <a:rPr lang="pl-PL" sz="2000" dirty="0" err="1" smtClean="0"/>
              <a:t>upbringing</a:t>
            </a:r>
            <a:r>
              <a:rPr lang="pl-PL" sz="2000" dirty="0" smtClean="0"/>
              <a:t> </a:t>
            </a:r>
            <a:r>
              <a:rPr lang="pl-PL" sz="2000" dirty="0" err="1" smtClean="0"/>
              <a:t>means</a:t>
            </a:r>
            <a:r>
              <a:rPr lang="pl-PL" sz="2000" dirty="0" smtClean="0"/>
              <a:t> </a:t>
            </a:r>
            <a:r>
              <a:rPr lang="pl-PL" sz="2000" dirty="0" err="1" smtClean="0"/>
              <a:t>forcing</a:t>
            </a:r>
            <a:r>
              <a:rPr lang="pl-PL" sz="2000" dirty="0" smtClean="0"/>
              <a:t> </a:t>
            </a:r>
            <a:r>
              <a:rPr lang="pl-PL" sz="2000" dirty="0" err="1" smtClean="0"/>
              <a:t>individuals</a:t>
            </a:r>
            <a:r>
              <a:rPr lang="pl-PL" sz="2000" dirty="0" smtClean="0"/>
              <a:t> </a:t>
            </a:r>
            <a:r>
              <a:rPr lang="pl-PL" sz="2000" dirty="0" err="1" smtClean="0"/>
              <a:t>into</a:t>
            </a:r>
            <a:r>
              <a:rPr lang="pl-PL" sz="2000" dirty="0" smtClean="0"/>
              <a:t> </a:t>
            </a:r>
            <a:r>
              <a:rPr lang="pl-PL" sz="2000" dirty="0" err="1" smtClean="0"/>
              <a:t>well-known</a:t>
            </a:r>
            <a:r>
              <a:rPr lang="pl-PL" sz="2000" dirty="0" smtClean="0"/>
              <a:t>, </a:t>
            </a:r>
            <a:r>
              <a:rPr lang="pl-PL" sz="2000" dirty="0" err="1" smtClean="0"/>
              <a:t>rigid</a:t>
            </a:r>
            <a:r>
              <a:rPr lang="pl-PL" sz="2000" dirty="0" smtClean="0"/>
              <a:t> </a:t>
            </a:r>
            <a:r>
              <a:rPr lang="pl-PL" sz="2000" dirty="0" err="1" smtClean="0"/>
              <a:t>roles</a:t>
            </a:r>
            <a:r>
              <a:rPr lang="pl-PL" sz="2000" dirty="0" smtClean="0"/>
              <a:t>, </a:t>
            </a:r>
            <a:r>
              <a:rPr lang="pl-PL" sz="2000" dirty="0" err="1" smtClean="0"/>
              <a:t>which</a:t>
            </a:r>
            <a:r>
              <a:rPr lang="pl-PL" sz="2000" dirty="0" smtClean="0"/>
              <a:t> </a:t>
            </a:r>
            <a:r>
              <a:rPr lang="pl-PL" sz="2000" dirty="0" err="1" smtClean="0"/>
              <a:t>are</a:t>
            </a:r>
            <a:r>
              <a:rPr lang="pl-PL" sz="2000" dirty="0" smtClean="0"/>
              <a:t> </a:t>
            </a:r>
            <a:r>
              <a:rPr lang="pl-PL" sz="2000" dirty="0" err="1" smtClean="0"/>
              <a:t>strongly</a:t>
            </a:r>
            <a:r>
              <a:rPr lang="pl-PL" sz="2000" dirty="0" smtClean="0"/>
              <a:t> </a:t>
            </a:r>
            <a:r>
              <a:rPr lang="pl-PL" sz="2000" dirty="0" err="1" smtClean="0"/>
              <a:t>approved</a:t>
            </a:r>
            <a:r>
              <a:rPr lang="pl-PL" sz="2000" dirty="0" smtClean="0"/>
              <a:t> of by general public.</a:t>
            </a:r>
          </a:p>
          <a:p>
            <a:endParaRPr lang="pl-PL" sz="2000" dirty="0" smtClean="0"/>
          </a:p>
          <a:p>
            <a:r>
              <a:rPr lang="pl-PL" sz="2000" dirty="0" smtClean="0"/>
              <a:t>A </a:t>
            </a:r>
            <a:r>
              <a:rPr lang="pl-PL" sz="2000" dirty="0" err="1" smtClean="0"/>
              <a:t>child</a:t>
            </a:r>
            <a:r>
              <a:rPr lang="pl-PL" sz="2000" dirty="0" smtClean="0"/>
              <a:t> </a:t>
            </a:r>
            <a:r>
              <a:rPr lang="pl-PL" sz="2000" dirty="0" err="1" smtClean="0"/>
              <a:t>is</a:t>
            </a:r>
            <a:r>
              <a:rPr lang="pl-PL" sz="2000" dirty="0" smtClean="0"/>
              <a:t> under </a:t>
            </a:r>
            <a:r>
              <a:rPr lang="pl-PL" sz="2000" dirty="0" err="1" smtClean="0"/>
              <a:t>the</a:t>
            </a:r>
            <a:r>
              <a:rPr lang="pl-PL" sz="2000" dirty="0" smtClean="0"/>
              <a:t> influence of </a:t>
            </a:r>
            <a:r>
              <a:rPr lang="pl-PL" sz="2000" dirty="0" err="1" smtClean="0"/>
              <a:t>gender</a:t>
            </a:r>
            <a:r>
              <a:rPr lang="pl-PL" sz="2000" dirty="0" smtClean="0"/>
              <a:t> </a:t>
            </a:r>
            <a:r>
              <a:rPr lang="pl-PL" sz="2000" dirty="0" err="1" smtClean="0"/>
              <a:t>from</a:t>
            </a:r>
            <a:r>
              <a:rPr lang="pl-PL" sz="2000" dirty="0" smtClean="0"/>
              <a:t> </a:t>
            </a:r>
            <a:r>
              <a:rPr lang="pl-PL" sz="2000" dirty="0" err="1" smtClean="0"/>
              <a:t>kindergarten</a:t>
            </a:r>
            <a:r>
              <a:rPr lang="pl-PL" sz="2000" dirty="0" smtClean="0"/>
              <a:t> and </a:t>
            </a:r>
            <a:r>
              <a:rPr lang="pl-PL" sz="2000" dirty="0" err="1" smtClean="0"/>
              <a:t>throughout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whole</a:t>
            </a:r>
            <a:r>
              <a:rPr lang="pl-PL" sz="2000" dirty="0" smtClean="0"/>
              <a:t> </a:t>
            </a:r>
            <a:r>
              <a:rPr lang="pl-PL" sz="2000" dirty="0" err="1" smtClean="0"/>
              <a:t>process</a:t>
            </a:r>
            <a:r>
              <a:rPr lang="pl-PL" sz="2000" dirty="0" smtClean="0"/>
              <a:t> of </a:t>
            </a:r>
            <a:r>
              <a:rPr lang="pl-PL" sz="2000" dirty="0" err="1" smtClean="0"/>
              <a:t>education</a:t>
            </a:r>
            <a:r>
              <a:rPr lang="pl-PL" sz="2000" dirty="0" smtClean="0"/>
              <a:t>. </a:t>
            </a:r>
            <a:r>
              <a:rPr lang="pl-PL" sz="2000" dirty="0" err="1" smtClean="0"/>
              <a:t>It</a:t>
            </a:r>
            <a:r>
              <a:rPr lang="pl-PL" sz="2000" dirty="0" smtClean="0"/>
              <a:t> </a:t>
            </a:r>
            <a:r>
              <a:rPr lang="pl-PL" sz="2000" dirty="0" err="1" smtClean="0"/>
              <a:t>is</a:t>
            </a:r>
            <a:r>
              <a:rPr lang="pl-PL" sz="2000" dirty="0" smtClean="0"/>
              <a:t> </a:t>
            </a:r>
            <a:r>
              <a:rPr lang="pl-PL" sz="2000" dirty="0" err="1" smtClean="0"/>
              <a:t>important</a:t>
            </a:r>
            <a:r>
              <a:rPr lang="pl-PL" sz="2000" dirty="0" smtClean="0"/>
              <a:t> to </a:t>
            </a:r>
            <a:r>
              <a:rPr lang="pl-PL" sz="2000" dirty="0" err="1" smtClean="0"/>
              <a:t>understand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negative</a:t>
            </a:r>
            <a:r>
              <a:rPr lang="pl-PL" sz="2000" dirty="0" smtClean="0"/>
              <a:t> </a:t>
            </a:r>
            <a:r>
              <a:rPr lang="pl-PL" sz="2000" dirty="0" err="1" smtClean="0"/>
              <a:t>manifestations</a:t>
            </a:r>
            <a:r>
              <a:rPr lang="pl-PL" sz="2000" dirty="0" smtClean="0"/>
              <a:t> of </a:t>
            </a:r>
            <a:r>
              <a:rPr lang="pl-PL" sz="2000" dirty="0" err="1" smtClean="0"/>
              <a:t>this</a:t>
            </a:r>
            <a:r>
              <a:rPr lang="pl-PL" sz="2000" dirty="0" smtClean="0"/>
              <a:t> </a:t>
            </a:r>
            <a:r>
              <a:rPr lang="pl-PL" sz="2000" dirty="0" err="1" smtClean="0"/>
              <a:t>phenomenon</a:t>
            </a:r>
            <a:r>
              <a:rPr lang="pl-PL" sz="2000" dirty="0" smtClean="0"/>
              <a:t> and to </a:t>
            </a:r>
            <a:r>
              <a:rPr lang="pl-PL" sz="2000" dirty="0" err="1" smtClean="0"/>
              <a:t>counter</a:t>
            </a:r>
            <a:r>
              <a:rPr lang="pl-PL" sz="2000" dirty="0" smtClean="0"/>
              <a:t> </a:t>
            </a:r>
            <a:r>
              <a:rPr lang="pl-PL" sz="2000" dirty="0" err="1" smtClean="0"/>
              <a:t>them</a:t>
            </a:r>
            <a:r>
              <a:rPr lang="pl-PL" sz="2000" dirty="0" smtClean="0"/>
              <a:t> </a:t>
            </a:r>
            <a:r>
              <a:rPr lang="pl-PL" sz="2000" dirty="0" err="1" smtClean="0"/>
              <a:t>effectively</a:t>
            </a:r>
            <a:r>
              <a:rPr lang="pl-PL" sz="2000" dirty="0" smtClean="0"/>
              <a:t>.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The most </a:t>
            </a:r>
            <a:r>
              <a:rPr lang="pl-PL" dirty="0" err="1" smtClean="0"/>
              <a:t>important</a:t>
            </a:r>
            <a:r>
              <a:rPr lang="pl-PL" dirty="0" smtClean="0"/>
              <a:t> </a:t>
            </a:r>
            <a:r>
              <a:rPr lang="pl-PL" dirty="0" err="1" smtClean="0"/>
              <a:t>goals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of </a:t>
            </a:r>
            <a:r>
              <a:rPr lang="pl-PL" dirty="0"/>
              <a:t>the </a:t>
            </a:r>
            <a:r>
              <a:rPr lang="pl-PL" dirty="0" smtClean="0"/>
              <a:t>GENDER </a:t>
            </a:r>
            <a:r>
              <a:rPr lang="pl-PL" dirty="0" err="1" smtClean="0"/>
              <a:t>Campaign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Raising the awareness</a:t>
            </a:r>
            <a:r>
              <a:rPr lang="pl-PL" sz="2600" dirty="0" smtClean="0"/>
              <a:t> </a:t>
            </a:r>
            <a:r>
              <a:rPr lang="en-US" sz="2600" dirty="0" smtClean="0"/>
              <a:t>o</a:t>
            </a:r>
            <a:r>
              <a:rPr lang="pl-PL" sz="2600" dirty="0" smtClean="0"/>
              <a:t>f</a:t>
            </a:r>
            <a:r>
              <a:rPr lang="en-US" sz="2600" dirty="0" smtClean="0"/>
              <a:t> the need to respect the idea of ​​</a:t>
            </a:r>
            <a:r>
              <a:rPr lang="pl-PL" sz="2600" dirty="0" err="1" smtClean="0"/>
              <a:t>gender</a:t>
            </a:r>
            <a:r>
              <a:rPr lang="pl-PL" sz="2600" dirty="0" smtClean="0"/>
              <a:t> </a:t>
            </a:r>
            <a:r>
              <a:rPr lang="en-US" sz="2600" dirty="0" smtClean="0"/>
              <a:t>equality.</a:t>
            </a:r>
            <a:endParaRPr lang="pl-PL" sz="2600" dirty="0" smtClean="0"/>
          </a:p>
          <a:p>
            <a:pPr>
              <a:buNone/>
            </a:pPr>
            <a:endParaRPr lang="en-US" sz="2600" dirty="0" smtClean="0"/>
          </a:p>
          <a:p>
            <a:r>
              <a:rPr lang="en-US" sz="2600" dirty="0" smtClean="0"/>
              <a:t>Dissemination of knowledge about human rights, with particular emphasis on the rights of women / girls in Poland.</a:t>
            </a:r>
            <a:endParaRPr lang="pl-PL" sz="2600" dirty="0" smtClean="0"/>
          </a:p>
          <a:p>
            <a:pPr>
              <a:buNone/>
            </a:pPr>
            <a:endParaRPr lang="pl-PL" sz="2600" dirty="0" smtClean="0"/>
          </a:p>
          <a:p>
            <a:r>
              <a:rPr lang="en-US" sz="2600" dirty="0" smtClean="0"/>
              <a:t>Enhancing critical</a:t>
            </a:r>
            <a:r>
              <a:rPr lang="pl-PL" sz="2600" dirty="0" smtClean="0"/>
              <a:t> </a:t>
            </a:r>
            <a:r>
              <a:rPr lang="pl-PL" sz="2600" dirty="0" err="1" smtClean="0"/>
              <a:t>attitude</a:t>
            </a:r>
            <a:r>
              <a:rPr lang="en-US" sz="2600" dirty="0" smtClean="0"/>
              <a:t> to</a:t>
            </a:r>
            <a:r>
              <a:rPr lang="pl-PL" sz="2600" dirty="0" err="1" smtClean="0"/>
              <a:t>wards</a:t>
            </a:r>
            <a:r>
              <a:rPr lang="en-US" sz="2600" dirty="0" smtClean="0"/>
              <a:t> </a:t>
            </a:r>
            <a:r>
              <a:rPr lang="pl-PL" sz="2600" dirty="0" err="1" smtClean="0"/>
              <a:t>pressure</a:t>
            </a:r>
            <a:r>
              <a:rPr lang="pl-PL" sz="2600" dirty="0" smtClean="0"/>
              <a:t> of </a:t>
            </a:r>
            <a:r>
              <a:rPr lang="en-US" sz="2600" dirty="0" smtClean="0"/>
              <a:t>gender role stereotypes</a:t>
            </a:r>
            <a:r>
              <a:rPr lang="pl-PL" sz="2600" dirty="0" smtClean="0"/>
              <a:t> </a:t>
            </a:r>
            <a:r>
              <a:rPr lang="en-US" sz="2600" dirty="0" smtClean="0"/>
              <a:t>in different areas of life and</a:t>
            </a:r>
            <a:r>
              <a:rPr lang="pl-PL" sz="2600" dirty="0" smtClean="0"/>
              <a:t> </a:t>
            </a:r>
            <a:r>
              <a:rPr lang="pl-PL" sz="2600" dirty="0" err="1" smtClean="0"/>
              <a:t>also</a:t>
            </a:r>
            <a:r>
              <a:rPr lang="en-US" sz="2600" dirty="0" smtClean="0"/>
              <a:t> </a:t>
            </a:r>
            <a:r>
              <a:rPr lang="pl-PL" sz="2600" dirty="0" err="1" smtClean="0"/>
              <a:t>raising</a:t>
            </a:r>
            <a:r>
              <a:rPr lang="pl-PL" sz="2600" dirty="0" smtClean="0"/>
              <a:t> </a:t>
            </a:r>
            <a:r>
              <a:rPr lang="en-US" sz="2600" dirty="0" smtClean="0"/>
              <a:t>awareness against violence and all forms of discrimination.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A display </a:t>
            </a:r>
            <a:r>
              <a:rPr lang="en-US" sz="3200" dirty="0" smtClean="0"/>
              <a:t>in our school </a:t>
            </a:r>
            <a:r>
              <a:rPr lang="pl-PL" sz="3200" dirty="0" smtClean="0"/>
              <a:t>hall:</a:t>
            </a:r>
            <a:br>
              <a:rPr lang="pl-PL" sz="3200" dirty="0" smtClean="0"/>
            </a:br>
            <a:r>
              <a:rPr lang="en-US" sz="3200" dirty="0" smtClean="0"/>
              <a:t>What is </a:t>
            </a:r>
            <a:r>
              <a:rPr lang="pl-PL" sz="3200" dirty="0" smtClean="0"/>
              <a:t>the </a:t>
            </a:r>
            <a:r>
              <a:rPr lang="en-US" sz="3200" dirty="0" smtClean="0"/>
              <a:t>new Comenius</a:t>
            </a:r>
            <a:r>
              <a:rPr lang="pl-PL" sz="3200" dirty="0" smtClean="0"/>
              <a:t> </a:t>
            </a:r>
            <a:r>
              <a:rPr lang="pl-PL" sz="3200" dirty="0" err="1" smtClean="0"/>
              <a:t>project</a:t>
            </a:r>
            <a:r>
              <a:rPr lang="pl-PL" sz="3200" dirty="0" smtClean="0"/>
              <a:t> </a:t>
            </a:r>
            <a:r>
              <a:rPr lang="pl-PL" sz="3200" dirty="0" err="1" smtClean="0"/>
              <a:t>about</a:t>
            </a:r>
            <a:r>
              <a:rPr lang="en-US" sz="3200" dirty="0" smtClean="0"/>
              <a:t>?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30993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main objective of the </a:t>
            </a:r>
            <a:r>
              <a:rPr lang="pl-PL" sz="2400" dirty="0" smtClean="0"/>
              <a:t>display</a:t>
            </a:r>
            <a:r>
              <a:rPr lang="en-US" sz="2400" dirty="0" smtClean="0"/>
              <a:t> was to </a:t>
            </a:r>
            <a:r>
              <a:rPr lang="en-US" sz="2400" dirty="0" err="1" smtClean="0"/>
              <a:t>familiari</a:t>
            </a:r>
            <a:r>
              <a:rPr lang="pl-PL" sz="2400" dirty="0" smtClean="0"/>
              <a:t>s</a:t>
            </a:r>
            <a:r>
              <a:rPr lang="en-US" sz="2400" dirty="0" smtClean="0"/>
              <a:t>e students with the problems of discrimination and </a:t>
            </a:r>
            <a:r>
              <a:rPr lang="pl-PL" sz="2400" dirty="0" smtClean="0"/>
              <a:t>to </a:t>
            </a:r>
            <a:r>
              <a:rPr lang="en-US" sz="2400" dirty="0" smtClean="0"/>
              <a:t>present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questions</a:t>
            </a:r>
            <a:r>
              <a:rPr lang="pl-PL" sz="2400" dirty="0" smtClean="0"/>
              <a:t> </a:t>
            </a:r>
            <a:r>
              <a:rPr lang="pl-PL" sz="2400" dirty="0" err="1" smtClean="0"/>
              <a:t>addressed</a:t>
            </a:r>
            <a:r>
              <a:rPr lang="pl-PL" sz="2400" dirty="0" smtClean="0"/>
              <a:t> by </a:t>
            </a:r>
            <a:r>
              <a:rPr lang="en-US" sz="2400" dirty="0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current</a:t>
            </a:r>
            <a:r>
              <a:rPr lang="en-US" sz="2400" dirty="0" smtClean="0"/>
              <a:t> Comenius project,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principal</a:t>
            </a:r>
            <a:r>
              <a:rPr lang="en-US" sz="2400" dirty="0" smtClean="0"/>
              <a:t> </a:t>
            </a:r>
            <a:r>
              <a:rPr lang="pl-PL" sz="2400" dirty="0" err="1" smtClean="0"/>
              <a:t>ones</a:t>
            </a:r>
            <a:r>
              <a:rPr lang="pl-PL" sz="2400" dirty="0" smtClean="0"/>
              <a:t> </a:t>
            </a:r>
            <a:r>
              <a:rPr lang="pl-PL" sz="2400" dirty="0" err="1" smtClean="0"/>
              <a:t>being</a:t>
            </a:r>
            <a:r>
              <a:rPr lang="en-US" sz="2400" dirty="0" smtClean="0"/>
              <a:t> Gender and Gender Mainstreaming.</a:t>
            </a:r>
            <a:endParaRPr lang="pl-PL" sz="2400" dirty="0" smtClean="0"/>
          </a:p>
          <a:p>
            <a:endParaRPr lang="pl-PL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pl-PL" sz="2400" dirty="0" smtClean="0"/>
              <a:t>display</a:t>
            </a:r>
            <a:r>
              <a:rPr lang="en-US" sz="2400" dirty="0" smtClean="0"/>
              <a:t> </a:t>
            </a:r>
            <a:r>
              <a:rPr lang="pl-PL" sz="2400" dirty="0" err="1" smtClean="0"/>
              <a:t>presented</a:t>
            </a:r>
            <a:r>
              <a:rPr lang="en-US" sz="2400" dirty="0" smtClean="0"/>
              <a:t> the main points of our project.</a:t>
            </a:r>
            <a:endParaRPr lang="pl-PL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098" name="Picture 2" descr="C:\Documents and Settings\Rutkowski\Pulpit\Od Bożeny\ekspozycja kampanii gender\DSC01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7992888" cy="5071061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2843808" y="6093296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 smtClean="0"/>
              <a:t>What</a:t>
            </a:r>
            <a:r>
              <a:rPr lang="pl-PL" sz="3200" dirty="0" smtClean="0"/>
              <a:t> </a:t>
            </a:r>
            <a:r>
              <a:rPr lang="pl-PL" sz="3200" dirty="0" err="1" smtClean="0"/>
              <a:t>is</a:t>
            </a:r>
            <a:r>
              <a:rPr lang="pl-PL" sz="3200" dirty="0" smtClean="0"/>
              <a:t> </a:t>
            </a:r>
            <a:r>
              <a:rPr lang="pl-PL" sz="3200" dirty="0" err="1" smtClean="0"/>
              <a:t>discrimination</a:t>
            </a:r>
            <a:r>
              <a:rPr lang="pl-PL" sz="3200" dirty="0" smtClean="0"/>
              <a:t>?</a:t>
            </a:r>
            <a:endParaRPr lang="pl-PL" sz="32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55576" y="5301208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 smtClean="0"/>
              <a:t>What</a:t>
            </a:r>
            <a:r>
              <a:rPr lang="pl-PL" sz="3200" dirty="0" smtClean="0"/>
              <a:t> </a:t>
            </a:r>
            <a:r>
              <a:rPr lang="pl-PL" sz="3200" dirty="0" err="1" smtClean="0"/>
              <a:t>is</a:t>
            </a:r>
            <a:r>
              <a:rPr lang="pl-PL" sz="3200" dirty="0" smtClean="0"/>
              <a:t> </a:t>
            </a:r>
            <a:r>
              <a:rPr lang="pl-PL" sz="3200" dirty="0" err="1" smtClean="0"/>
              <a:t>Gender</a:t>
            </a:r>
            <a:r>
              <a:rPr lang="pl-PL" sz="3200" dirty="0" smtClean="0"/>
              <a:t>?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5652120" y="1755648"/>
            <a:ext cx="3110880" cy="2465440"/>
          </a:xfrm>
        </p:spPr>
        <p:txBody>
          <a:bodyPr>
            <a:noAutofit/>
          </a:bodyPr>
          <a:lstStyle/>
          <a:p>
            <a:r>
              <a:rPr lang="pl-PL" sz="3200" dirty="0" smtClean="0"/>
              <a:t>  </a:t>
            </a:r>
            <a:endParaRPr lang="pl-PL" sz="32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3075" name="Picture 3" descr="C:\Documents and Settings\Rutkowski\Pulpit\Od Bożeny\ekspozycja kampanii gender\DSC01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67179"/>
            <a:ext cx="8322712" cy="5490821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0" y="11663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Do we know the mechanism of discrimination?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2987824" y="620688"/>
            <a:ext cx="615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groups are discriminated against?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122" name="Picture 2" descr="C:\Documents and Settings\Rutkowski\Pulpit\Od Bożeny\ekspozycja kampanii gender\DSC0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55069"/>
            <a:ext cx="8136904" cy="6102931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915816" y="18864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 smtClean="0"/>
              <a:t>What</a:t>
            </a:r>
            <a:r>
              <a:rPr lang="pl-PL" sz="2800" dirty="0" smtClean="0"/>
              <a:t> </a:t>
            </a:r>
            <a:r>
              <a:rPr lang="pl-PL" sz="2800" dirty="0" err="1" smtClean="0"/>
              <a:t>is</a:t>
            </a:r>
            <a:r>
              <a:rPr lang="pl-PL" sz="2800" dirty="0" smtClean="0"/>
              <a:t> Wendo?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1600201"/>
            <a:ext cx="61664" cy="892696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6146" name="Picture 2" descr="C:\Documents and Settings\Rutkowski\Pulpit\Od Bożeny\ekspozycja kampanii gender\DSC01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935" y="-1"/>
            <a:ext cx="4659065" cy="6858001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79512" y="980728"/>
            <a:ext cx="34563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RACISM – </a:t>
            </a:r>
          </a:p>
          <a:p>
            <a:r>
              <a:rPr lang="pl-PL" sz="2800" dirty="0" smtClean="0"/>
              <a:t>a problem </a:t>
            </a:r>
            <a:r>
              <a:rPr lang="pl-PL" sz="2800" dirty="0" err="1" smtClean="0"/>
              <a:t>that</a:t>
            </a:r>
            <a:r>
              <a:rPr lang="pl-PL" sz="2800" dirty="0" smtClean="0"/>
              <a:t> </a:t>
            </a:r>
            <a:r>
              <a:rPr lang="pl-PL" sz="2800" dirty="0" err="1" smtClean="0"/>
              <a:t>can</a:t>
            </a:r>
            <a:r>
              <a:rPr lang="pl-PL" sz="2800" dirty="0" smtClean="0"/>
              <a:t> </a:t>
            </a:r>
            <a:r>
              <a:rPr lang="pl-PL" sz="2800" dirty="0" err="1" smtClean="0"/>
              <a:t>emerge</a:t>
            </a:r>
            <a:r>
              <a:rPr lang="pl-PL" sz="2800" dirty="0" smtClean="0"/>
              <a:t> </a:t>
            </a:r>
            <a:r>
              <a:rPr lang="pl-PL" sz="2800" dirty="0" err="1" smtClean="0"/>
              <a:t>every</a:t>
            </a:r>
            <a:r>
              <a:rPr lang="pl-PL" sz="2800" dirty="0" smtClean="0"/>
              <a:t> </a:t>
            </a:r>
            <a:r>
              <a:rPr lang="pl-PL" sz="2800" dirty="0" err="1" smtClean="0"/>
              <a:t>day</a:t>
            </a:r>
            <a:endParaRPr lang="pl-PL" sz="2800" dirty="0" smtClean="0"/>
          </a:p>
          <a:p>
            <a:endParaRPr lang="pl-PL" sz="2800" dirty="0" smtClean="0"/>
          </a:p>
          <a:p>
            <a:r>
              <a:rPr lang="pl-PL" sz="2800" dirty="0" err="1" smtClean="0"/>
              <a:t>Anti-discrimination</a:t>
            </a:r>
            <a:r>
              <a:rPr lang="pl-PL" sz="2800" dirty="0" smtClean="0"/>
              <a:t> </a:t>
            </a:r>
            <a:r>
              <a:rPr lang="pl-PL" sz="2800" dirty="0"/>
              <a:t>w</a:t>
            </a:r>
            <a:r>
              <a:rPr lang="en-US" sz="2800" dirty="0" err="1" smtClean="0"/>
              <a:t>orkshops</a:t>
            </a:r>
            <a:r>
              <a:rPr lang="en-US" sz="2800" dirty="0" smtClean="0"/>
              <a:t> -</a:t>
            </a:r>
            <a:endParaRPr lang="pl-PL" sz="2800" dirty="0" smtClean="0"/>
          </a:p>
          <a:p>
            <a:r>
              <a:rPr lang="pl-PL" sz="2800" dirty="0" smtClean="0"/>
              <a:t>How </a:t>
            </a:r>
            <a:r>
              <a:rPr lang="pl-PL" sz="2800" dirty="0" err="1" smtClean="0"/>
              <a:t>can</a:t>
            </a:r>
            <a:r>
              <a:rPr lang="pl-PL" sz="2800" dirty="0" smtClean="0"/>
              <a:t> </a:t>
            </a:r>
            <a:r>
              <a:rPr lang="pl-PL" sz="2800" dirty="0" err="1" smtClean="0"/>
              <a:t>you</a:t>
            </a:r>
            <a:r>
              <a:rPr lang="pl-PL" sz="2800" dirty="0" smtClean="0"/>
              <a:t> </a:t>
            </a:r>
            <a:r>
              <a:rPr lang="pl-PL" sz="2800" dirty="0" err="1" smtClean="0"/>
              <a:t>learn</a:t>
            </a:r>
            <a:r>
              <a:rPr lang="pl-PL" sz="2800" dirty="0" smtClean="0"/>
              <a:t> not to be </a:t>
            </a:r>
            <a:r>
              <a:rPr lang="pl-PL" sz="2800" dirty="0" err="1" smtClean="0"/>
              <a:t>prejudiced</a:t>
            </a:r>
            <a:r>
              <a:rPr lang="en-US" sz="2800" dirty="0" smtClean="0"/>
              <a:t>?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1600201"/>
            <a:ext cx="61664" cy="24462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7170" name="Picture 2" descr="C:\Documents and Settings\Rutkowski\Pulpit\Od Bożeny\ekspozycja kampanii gender\DSC01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5819029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79512" y="602128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 do we know about the </a:t>
            </a:r>
            <a:r>
              <a:rPr lang="pl-PL" sz="2800" dirty="0" err="1" smtClean="0"/>
              <a:t>Romani</a:t>
            </a:r>
            <a:r>
              <a:rPr lang="pl-PL" sz="2800" dirty="0" smtClean="0"/>
              <a:t> </a:t>
            </a:r>
            <a:r>
              <a:rPr lang="en-US" sz="2800" dirty="0" smtClean="0"/>
              <a:t>culture?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23528" y="1600201"/>
            <a:ext cx="133672" cy="46064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8194" name="Picture 2" descr="C:\Documents and Settings\Rutkowski\Pulpit\Od Bożeny\ekspozycja kampanii gender\DSC01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08912" cy="6156939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0" y="6334780"/>
            <a:ext cx="853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Do you know who </a:t>
            </a:r>
            <a:r>
              <a:rPr lang="en-US" sz="2800" dirty="0" err="1" smtClean="0"/>
              <a:t>Olimpia</a:t>
            </a:r>
            <a:r>
              <a:rPr lang="en-US" sz="2800" dirty="0" smtClean="0"/>
              <a:t> de Gouges</a:t>
            </a:r>
            <a:r>
              <a:rPr lang="pl-PL" sz="2800" dirty="0" smtClean="0"/>
              <a:t> </a:t>
            </a:r>
            <a:r>
              <a:rPr lang="en-US" sz="2800" dirty="0" smtClean="0"/>
              <a:t>was</a:t>
            </a:r>
            <a:r>
              <a:rPr lang="en-US" sz="2800" dirty="0"/>
              <a:t>?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45719" cy="5801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23528" y="1600201"/>
            <a:ext cx="133672" cy="676672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9218" name="Picture 2" descr="C:\Documents and Settings\Rutkowski\Pulpit\Od Bożeny\ekspozycja kampanii gender\DSC01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6064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971600" y="5786454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are the important skills of </a:t>
            </a:r>
            <a:r>
              <a:rPr lang="pl-PL" sz="2800" dirty="0" smtClean="0"/>
              <a:t>a </a:t>
            </a:r>
            <a:r>
              <a:rPr lang="en-US" sz="2800" dirty="0" smtClean="0"/>
              <a:t>youth social action</a:t>
            </a:r>
            <a:r>
              <a:rPr lang="pl-PL" sz="2800" dirty="0" smtClean="0"/>
              <a:t> leader</a:t>
            </a:r>
            <a:r>
              <a:rPr lang="en-US" sz="2800" dirty="0" smtClean="0"/>
              <a:t>?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 flipV="1">
            <a:off x="323528" y="188640"/>
            <a:ext cx="133672" cy="14401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251520" y="1600201"/>
            <a:ext cx="205680" cy="17261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42" name="Picture 2" descr="C:\Documents and Settings\Rutkowski\Pulpit\Od Bożeny\ekspozycja kampanii gender\DSC01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6130" y="0"/>
            <a:ext cx="5537870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0" y="1628800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Get to know your rights!</a:t>
            </a:r>
            <a:endParaRPr lang="pl-PL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395536" y="274638"/>
            <a:ext cx="61664" cy="1138138"/>
          </a:xfrm>
        </p:spPr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1600201"/>
            <a:ext cx="61664" cy="316632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1266" name="Picture 2" descr="C:\Documents and Settings\Rutkowski\Pulpit\Od Bożeny\ekspozycja kampanii gender\DSC01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59623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580112" y="1772816"/>
            <a:ext cx="2880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Violence against women in the world!</a:t>
            </a:r>
            <a:endParaRPr lang="pl-PL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err="1" smtClean="0"/>
              <a:t>Strategies</a:t>
            </a:r>
            <a:r>
              <a:rPr lang="pl-PL" dirty="0" smtClean="0"/>
              <a:t> of </a:t>
            </a:r>
            <a:r>
              <a:rPr lang="pl-PL" dirty="0"/>
              <a:t>the GENDER</a:t>
            </a:r>
            <a:br>
              <a:rPr lang="pl-PL" dirty="0"/>
            </a:br>
            <a:r>
              <a:rPr lang="pl-PL" dirty="0" err="1"/>
              <a:t>Campaign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sz="2600" dirty="0" err="1" smtClean="0"/>
              <a:t>The</a:t>
            </a:r>
            <a:r>
              <a:rPr lang="pl-PL" sz="2600" dirty="0" smtClean="0"/>
              <a:t> </a:t>
            </a:r>
            <a:r>
              <a:rPr lang="en-US" sz="2600" dirty="0" smtClean="0"/>
              <a:t>offer</a:t>
            </a:r>
            <a:r>
              <a:rPr lang="pl-PL" sz="2600" dirty="0" smtClean="0"/>
              <a:t> to </a:t>
            </a:r>
            <a:r>
              <a:rPr lang="pl-PL" sz="2600" dirty="0" err="1" smtClean="0"/>
              <a:t>participate</a:t>
            </a:r>
            <a:r>
              <a:rPr lang="en-US" sz="2600" dirty="0" smtClean="0"/>
              <a:t> is directed to all </a:t>
            </a:r>
            <a:r>
              <a:rPr lang="pl-PL" sz="2600" dirty="0" err="1" smtClean="0"/>
              <a:t>the</a:t>
            </a:r>
            <a:r>
              <a:rPr lang="pl-PL" sz="2600" dirty="0" smtClean="0"/>
              <a:t> </a:t>
            </a:r>
            <a:r>
              <a:rPr lang="en-US" sz="2600" dirty="0" smtClean="0"/>
              <a:t>students interested in the topic.</a:t>
            </a:r>
            <a:endParaRPr lang="pl-PL" sz="2600" dirty="0" smtClean="0"/>
          </a:p>
          <a:p>
            <a:endParaRPr lang="en-US" sz="2600" dirty="0" smtClean="0"/>
          </a:p>
          <a:p>
            <a:r>
              <a:rPr lang="pl-PL" sz="2600" dirty="0" err="1" smtClean="0"/>
              <a:t>It</a:t>
            </a:r>
            <a:r>
              <a:rPr lang="pl-PL" sz="2600" dirty="0" smtClean="0"/>
              <a:t> </a:t>
            </a:r>
            <a:r>
              <a:rPr lang="pl-PL" sz="2600" dirty="0" err="1" smtClean="0"/>
              <a:t>is</a:t>
            </a:r>
            <a:r>
              <a:rPr lang="pl-PL" sz="2600" dirty="0" smtClean="0"/>
              <a:t> </a:t>
            </a:r>
            <a:r>
              <a:rPr lang="pl-PL" sz="2600" dirty="0" err="1" smtClean="0"/>
              <a:t>undertaken</a:t>
            </a:r>
            <a:r>
              <a:rPr lang="pl-PL" sz="2600" dirty="0" smtClean="0"/>
              <a:t> </a:t>
            </a:r>
            <a:r>
              <a:rPr lang="en-US" sz="2600" dirty="0" smtClean="0"/>
              <a:t>in collaboration with several organizations </a:t>
            </a:r>
            <a:r>
              <a:rPr lang="pl-PL" sz="2600" dirty="0" err="1" smtClean="0"/>
              <a:t>who</a:t>
            </a:r>
            <a:r>
              <a:rPr lang="pl-PL" sz="2600" dirty="0" smtClean="0"/>
              <a:t> </a:t>
            </a:r>
            <a:r>
              <a:rPr lang="en-US" sz="2600" dirty="0" smtClean="0"/>
              <a:t>support education for anti-discrimination attitudes – </a:t>
            </a:r>
            <a:r>
              <a:rPr lang="pl-PL" sz="2600" dirty="0" smtClean="0"/>
              <a:t>an </a:t>
            </a:r>
            <a:r>
              <a:rPr lang="pl-PL" sz="2600" dirty="0" err="1" smtClean="0"/>
              <a:t>example</a:t>
            </a:r>
            <a:r>
              <a:rPr lang="pl-PL" sz="2600" dirty="0" smtClean="0"/>
              <a:t> of a modern </a:t>
            </a:r>
            <a:r>
              <a:rPr lang="pl-PL" sz="2600" dirty="0" err="1" smtClean="0"/>
              <a:t>way</a:t>
            </a:r>
            <a:r>
              <a:rPr lang="pl-PL" sz="2600" dirty="0" smtClean="0"/>
              <a:t> of </a:t>
            </a:r>
            <a:r>
              <a:rPr lang="pl-PL" sz="2600" dirty="0" err="1" smtClean="0"/>
              <a:t>enriching</a:t>
            </a:r>
            <a:r>
              <a:rPr lang="pl-PL" sz="2600" dirty="0" smtClean="0"/>
              <a:t> </a:t>
            </a:r>
            <a:r>
              <a:rPr lang="pl-PL" sz="2600" dirty="0" err="1" smtClean="0"/>
              <a:t>the</a:t>
            </a:r>
            <a:r>
              <a:rPr lang="pl-PL" sz="2600" dirty="0" smtClean="0"/>
              <a:t> </a:t>
            </a:r>
            <a:r>
              <a:rPr lang="pl-PL" sz="2600" dirty="0" err="1" smtClean="0"/>
              <a:t>school</a:t>
            </a:r>
            <a:r>
              <a:rPr lang="pl-PL" sz="2600" dirty="0" smtClean="0"/>
              <a:t> resources.</a:t>
            </a:r>
          </a:p>
          <a:p>
            <a:endParaRPr lang="pl-PL" sz="2600" dirty="0" smtClean="0"/>
          </a:p>
          <a:p>
            <a:r>
              <a:rPr lang="pl-PL" sz="2800" dirty="0" err="1" smtClean="0"/>
              <a:t>It</a:t>
            </a:r>
            <a:r>
              <a:rPr lang="pl-PL" sz="2800" dirty="0" smtClean="0"/>
              <a:t> a</a:t>
            </a:r>
            <a:r>
              <a:rPr lang="en-US" sz="2800" dirty="0" err="1" smtClean="0"/>
              <a:t>ims</a:t>
            </a:r>
            <a:r>
              <a:rPr lang="en-US" sz="2800" dirty="0" smtClean="0"/>
              <a:t> to acquire knowledge on gender and </a:t>
            </a:r>
            <a:r>
              <a:rPr lang="pl-PL" sz="2800" dirty="0" smtClean="0"/>
              <a:t>to </a:t>
            </a:r>
            <a:r>
              <a:rPr lang="en-US" sz="2800" dirty="0" smtClean="0"/>
              <a:t>develop skills related to the use of this perspective.</a:t>
            </a:r>
            <a:endParaRPr lang="pl-PL" sz="2800" dirty="0" smtClean="0"/>
          </a:p>
          <a:p>
            <a:endParaRPr lang="pl-PL" sz="2800" dirty="0" smtClean="0"/>
          </a:p>
          <a:p>
            <a:pPr>
              <a:defRPr/>
            </a:pPr>
            <a:r>
              <a:rPr lang="pl-PL" sz="2600" dirty="0" err="1" smtClean="0"/>
              <a:t>It</a:t>
            </a:r>
            <a:r>
              <a:rPr lang="pl-PL" sz="2600" dirty="0" smtClean="0"/>
              <a:t> </a:t>
            </a:r>
            <a:r>
              <a:rPr lang="pl-PL" sz="2600" dirty="0" err="1" smtClean="0"/>
              <a:t>is</a:t>
            </a:r>
            <a:r>
              <a:rPr lang="pl-PL" sz="2600" dirty="0" smtClean="0"/>
              <a:t> to </a:t>
            </a:r>
            <a:r>
              <a:rPr lang="pl-PL" sz="2600" dirty="0" err="1" smtClean="0"/>
              <a:t>discourage</a:t>
            </a:r>
            <a:r>
              <a:rPr lang="pl-PL" sz="2600" dirty="0" smtClean="0"/>
              <a:t> p</a:t>
            </a:r>
            <a:r>
              <a:rPr lang="en-US" sz="2600" dirty="0" err="1" smtClean="0"/>
              <a:t>romot</a:t>
            </a:r>
            <a:r>
              <a:rPr lang="pl-PL" sz="2600" dirty="0" err="1" smtClean="0"/>
              <a:t>ion</a:t>
            </a:r>
            <a:r>
              <a:rPr lang="pl-PL" sz="2600" dirty="0" smtClean="0"/>
              <a:t> of</a:t>
            </a:r>
            <a:r>
              <a:rPr lang="en-US" sz="2600" dirty="0" smtClean="0"/>
              <a:t> participation of women / girls in social, economic and political</a:t>
            </a:r>
            <a:r>
              <a:rPr lang="pl-PL" sz="2600" dirty="0" smtClean="0"/>
              <a:t> life.</a:t>
            </a:r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323528" y="274638"/>
            <a:ext cx="133672" cy="13002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1600201"/>
            <a:ext cx="61664" cy="748680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2291" name="Picture 3" descr="C:\Documents and Settings\Rutkowski\Pulpit\Od Bożeny\ekspozycja kampanii gender\DSC01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6380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436096" y="2420888"/>
            <a:ext cx="30598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Calendar of human rights</a:t>
            </a:r>
            <a:r>
              <a:rPr lang="pl-PL" sz="2800" dirty="0" smtClean="0"/>
              <a:t> </a:t>
            </a:r>
            <a:r>
              <a:rPr lang="en-US" sz="2800" dirty="0" smtClean="0"/>
              <a:t>-</a:t>
            </a:r>
          </a:p>
          <a:p>
            <a:r>
              <a:rPr lang="pl-PL" sz="2800" dirty="0" smtClean="0"/>
              <a:t>we </a:t>
            </a:r>
            <a:r>
              <a:rPr lang="pl-PL" sz="2800" dirty="0" err="1" smtClean="0"/>
              <a:t>emphasise</a:t>
            </a:r>
            <a:r>
              <a:rPr lang="pl-PL" sz="2800" dirty="0" smtClean="0"/>
              <a:t> </a:t>
            </a:r>
            <a:r>
              <a:rPr lang="en-US" sz="2800" dirty="0" smtClean="0"/>
              <a:t>the rights of women</a:t>
            </a:r>
            <a:r>
              <a:rPr lang="pl-PL" sz="2800" dirty="0" smtClean="0"/>
              <a:t> </a:t>
            </a:r>
            <a:r>
              <a:rPr lang="pl-PL" sz="2800" dirty="0" err="1" smtClean="0"/>
              <a:t>that</a:t>
            </a:r>
            <a:r>
              <a:rPr lang="pl-PL" sz="2800" dirty="0" smtClean="0"/>
              <a:t> </a:t>
            </a:r>
            <a:r>
              <a:rPr lang="pl-PL" sz="2800" dirty="0" err="1" smtClean="0"/>
              <a:t>protect</a:t>
            </a:r>
            <a:r>
              <a:rPr lang="pl-PL" sz="2800" dirty="0" smtClean="0"/>
              <a:t> </a:t>
            </a:r>
            <a:r>
              <a:rPr lang="pl-PL" sz="2800" dirty="0" err="1" smtClean="0"/>
              <a:t>them</a:t>
            </a:r>
            <a:r>
              <a:rPr lang="pl-PL" sz="2800" dirty="0" smtClean="0"/>
              <a:t> </a:t>
            </a:r>
            <a:r>
              <a:rPr lang="pl-PL" sz="2800" dirty="0" err="1" smtClean="0"/>
              <a:t>against</a:t>
            </a:r>
            <a:r>
              <a:rPr lang="pl-PL" sz="2800" dirty="0" smtClean="0"/>
              <a:t> </a:t>
            </a:r>
            <a:r>
              <a:rPr lang="pl-PL" sz="2800" dirty="0" err="1" smtClean="0"/>
              <a:t>discrimination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323528" y="116632"/>
            <a:ext cx="792088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A </a:t>
            </a:r>
            <a:r>
              <a:rPr lang="pl-PL" dirty="0" err="1" smtClean="0"/>
              <a:t>survey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395536" y="1600201"/>
            <a:ext cx="61664" cy="676672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3314" name="Picture 2" descr="C:\Documents and Settings\Rutkowski\Pulpit\Od Bożeny\ekspozycja kampanii gender\DSC01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834769"/>
            <a:ext cx="5364088" cy="4023232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95536" y="69269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We</a:t>
            </a:r>
            <a:r>
              <a:rPr lang="en-US" dirty="0" smtClean="0">
                <a:solidFill>
                  <a:schemeClr val="bg1"/>
                </a:solidFill>
              </a:rPr>
              <a:t> carried out </a:t>
            </a:r>
            <a:r>
              <a:rPr lang="pl-PL" dirty="0" smtClean="0">
                <a:solidFill>
                  <a:schemeClr val="bg1"/>
                </a:solidFill>
              </a:rPr>
              <a:t>a </a:t>
            </a:r>
            <a:r>
              <a:rPr lang="en-US" dirty="0" smtClean="0">
                <a:solidFill>
                  <a:schemeClr val="bg1"/>
                </a:solidFill>
              </a:rPr>
              <a:t>survey</a:t>
            </a:r>
            <a:r>
              <a:rPr lang="pl-PL" dirty="0" smtClean="0">
                <a:solidFill>
                  <a:schemeClr val="bg1"/>
                </a:solidFill>
              </a:rPr>
              <a:t> a</a:t>
            </a:r>
            <a:r>
              <a:rPr lang="en-US" dirty="0" err="1" smtClean="0">
                <a:solidFill>
                  <a:schemeClr val="bg1"/>
                </a:solidFill>
              </a:rPr>
              <a:t>mong</a:t>
            </a:r>
            <a:r>
              <a:rPr lang="en-US" dirty="0" smtClean="0">
                <a:solidFill>
                  <a:schemeClr val="bg1"/>
                </a:solidFill>
              </a:rPr>
              <a:t> students </a:t>
            </a:r>
            <a:r>
              <a:rPr lang="pl-PL" dirty="0" smtClean="0">
                <a:solidFill>
                  <a:schemeClr val="bg1"/>
                </a:solidFill>
              </a:rPr>
              <a:t>of</a:t>
            </a:r>
            <a:r>
              <a:rPr lang="en-US" dirty="0" smtClean="0">
                <a:solidFill>
                  <a:schemeClr val="bg1"/>
                </a:solidFill>
              </a:rPr>
              <a:t> grades 1 and 2  </a:t>
            </a:r>
            <a:r>
              <a:rPr lang="pl-PL" dirty="0" smtClean="0">
                <a:solidFill>
                  <a:schemeClr val="bg1"/>
                </a:solidFill>
              </a:rPr>
              <a:t>to </a:t>
            </a:r>
            <a:r>
              <a:rPr lang="pl-PL" dirty="0" err="1" smtClean="0">
                <a:solidFill>
                  <a:schemeClr val="bg1"/>
                </a:solidFill>
              </a:rPr>
              <a:t>find</a:t>
            </a:r>
            <a:r>
              <a:rPr lang="pl-PL" dirty="0" smtClean="0">
                <a:solidFill>
                  <a:schemeClr val="bg1"/>
                </a:solidFill>
              </a:rPr>
              <a:t> out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level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interest</a:t>
            </a:r>
            <a:r>
              <a:rPr lang="pl-PL" dirty="0" smtClean="0">
                <a:solidFill>
                  <a:schemeClr val="bg1"/>
                </a:solidFill>
              </a:rPr>
              <a:t> in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display in the </a:t>
            </a:r>
            <a:r>
              <a:rPr lang="pl-PL" dirty="0" err="1" smtClean="0">
                <a:solidFill>
                  <a:schemeClr val="bg1"/>
                </a:solidFill>
              </a:rPr>
              <a:t>school</a:t>
            </a:r>
            <a:r>
              <a:rPr lang="pl-PL" dirty="0" smtClean="0">
                <a:solidFill>
                  <a:schemeClr val="bg1"/>
                </a:solidFill>
              </a:rPr>
              <a:t> hall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95536" y="14847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RESULTS: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23528" y="191683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 students did not </a:t>
            </a:r>
            <a:r>
              <a:rPr lang="pl-PL" dirty="0" err="1" smtClean="0"/>
              <a:t>even</a:t>
            </a:r>
            <a:r>
              <a:rPr lang="pl-PL" dirty="0" smtClean="0"/>
              <a:t> </a:t>
            </a:r>
            <a:r>
              <a:rPr lang="pl-PL" dirty="0" err="1" smtClean="0"/>
              <a:t>notice</a:t>
            </a:r>
            <a:r>
              <a:rPr lang="pl-PL" dirty="0" smtClean="0"/>
              <a:t> </a:t>
            </a:r>
            <a:r>
              <a:rPr lang="pl-PL" dirty="0" err="1" smtClean="0"/>
              <a:t>it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283968" y="18448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151 students </a:t>
            </a:r>
            <a:r>
              <a:rPr lang="pl-PL" dirty="0" err="1" smtClean="0"/>
              <a:t>noticed</a:t>
            </a:r>
            <a:r>
              <a:rPr lang="pl-PL" dirty="0" smtClean="0"/>
              <a:t> </a:t>
            </a:r>
            <a:r>
              <a:rPr lang="pl-PL" dirty="0" err="1" smtClean="0"/>
              <a:t>it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251520" y="3140968"/>
            <a:ext cx="28803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74 students</a:t>
            </a:r>
            <a:r>
              <a:rPr lang="pl-PL" dirty="0" smtClean="0"/>
              <a:t> </a:t>
            </a:r>
            <a:r>
              <a:rPr lang="pl-PL" dirty="0" err="1" smtClean="0"/>
              <a:t>claimed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articles</a:t>
            </a:r>
            <a:r>
              <a:rPr lang="pl-PL" dirty="0" smtClean="0"/>
              <a:t> </a:t>
            </a:r>
            <a:r>
              <a:rPr lang="pl-PL" dirty="0" err="1" smtClean="0"/>
              <a:t>presented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display </a:t>
            </a:r>
            <a:r>
              <a:rPr lang="pl-PL" dirty="0" err="1" smtClean="0"/>
              <a:t>didn’t</a:t>
            </a:r>
            <a:r>
              <a:rPr lang="pl-PL" dirty="0" smtClean="0"/>
              <a:t> </a:t>
            </a:r>
            <a:r>
              <a:rPr lang="pl-PL" dirty="0" err="1" smtClean="0"/>
              <a:t>draw</a:t>
            </a:r>
            <a:r>
              <a:rPr lang="pl-PL" dirty="0" smtClean="0"/>
              <a:t> </a:t>
            </a:r>
            <a:r>
              <a:rPr lang="pl-PL" dirty="0" err="1" smtClean="0"/>
              <a:t>their</a:t>
            </a:r>
            <a:r>
              <a:rPr lang="pl-PL" dirty="0" smtClean="0"/>
              <a:t> </a:t>
            </a:r>
            <a:r>
              <a:rPr lang="pl-PL" dirty="0" err="1" smtClean="0"/>
              <a:t>attention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can be disturbing ...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46 students were able to name the titles of articles that were</a:t>
            </a:r>
            <a:r>
              <a:rPr lang="pl-PL" dirty="0" smtClean="0"/>
              <a:t> </a:t>
            </a:r>
            <a:r>
              <a:rPr lang="pl-PL" dirty="0" err="1" smtClean="0"/>
              <a:t>presented</a:t>
            </a:r>
            <a:r>
              <a:rPr lang="en-US" dirty="0" smtClean="0"/>
              <a:t> in the </a:t>
            </a:r>
            <a:r>
              <a:rPr lang="pl-PL" dirty="0" smtClean="0"/>
              <a:t>display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Poster Action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as a </a:t>
            </a:r>
            <a:r>
              <a:rPr lang="pl-PL" dirty="0" err="1" smtClean="0"/>
              <a:t>result</a:t>
            </a:r>
            <a:r>
              <a:rPr lang="pl-PL" dirty="0" smtClean="0"/>
              <a:t> of a</a:t>
            </a:r>
            <a:r>
              <a:rPr lang="en-US" dirty="0" smtClean="0"/>
              <a:t> biology </a:t>
            </a:r>
            <a:r>
              <a:rPr lang="pl-PL" dirty="0" err="1" smtClean="0"/>
              <a:t>class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112568"/>
          </a:xfrm>
        </p:spPr>
        <p:txBody>
          <a:bodyPr>
            <a:normAutofit/>
          </a:bodyPr>
          <a:lstStyle/>
          <a:p>
            <a:r>
              <a:rPr lang="pl-PL" sz="2400" dirty="0" err="1" smtClean="0"/>
              <a:t>The</a:t>
            </a:r>
            <a:r>
              <a:rPr lang="pl-PL" sz="2400" dirty="0" smtClean="0"/>
              <a:t> s</a:t>
            </a:r>
            <a:r>
              <a:rPr lang="en-US" sz="2400" dirty="0" err="1" smtClean="0"/>
              <a:t>tudents</a:t>
            </a:r>
            <a:r>
              <a:rPr lang="pl-PL" sz="2400" dirty="0" smtClean="0"/>
              <a:t> of </a:t>
            </a:r>
            <a:r>
              <a:rPr lang="en-US" sz="2400" dirty="0" smtClean="0"/>
              <a:t>class 2b</a:t>
            </a:r>
            <a:r>
              <a:rPr lang="pl-PL" sz="2400" dirty="0" smtClean="0"/>
              <a:t> </a:t>
            </a:r>
            <a:r>
              <a:rPr lang="en-US" sz="2400" dirty="0" smtClean="0"/>
              <a:t>were asked to </a:t>
            </a:r>
            <a:r>
              <a:rPr lang="pl-PL" sz="2400" dirty="0" err="1" smtClean="0"/>
              <a:t>carry</a:t>
            </a:r>
            <a:r>
              <a:rPr lang="pl-PL" sz="2400" dirty="0" smtClean="0"/>
              <a:t> out a </a:t>
            </a:r>
            <a:r>
              <a:rPr lang="pl-PL" sz="2400" dirty="0" err="1" smtClean="0"/>
              <a:t>task</a:t>
            </a:r>
            <a:r>
              <a:rPr lang="pl-PL" sz="2400" dirty="0" smtClean="0"/>
              <a:t> </a:t>
            </a:r>
            <a:r>
              <a:rPr lang="en-US" sz="2400" dirty="0" smtClean="0"/>
              <a:t>aim</a:t>
            </a:r>
            <a:r>
              <a:rPr lang="pl-PL" sz="2400" dirty="0" err="1" smtClean="0"/>
              <a:t>ed</a:t>
            </a:r>
            <a:r>
              <a:rPr lang="en-US" sz="2400" dirty="0" smtClean="0"/>
              <a:t> </a:t>
            </a:r>
            <a:r>
              <a:rPr lang="pl-PL" sz="2400" dirty="0" err="1" smtClean="0"/>
              <a:t>at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en-US" sz="2400" dirty="0" smtClean="0"/>
              <a:t> </a:t>
            </a:r>
            <a:r>
              <a:rPr lang="pl-PL" sz="2400" dirty="0" err="1" smtClean="0"/>
              <a:t>dissemination</a:t>
            </a:r>
            <a:r>
              <a:rPr lang="pl-PL" sz="2400" dirty="0" smtClean="0"/>
              <a:t> of</a:t>
            </a:r>
            <a:r>
              <a:rPr lang="en-US" sz="2400" dirty="0" smtClean="0"/>
              <a:t> information on </a:t>
            </a:r>
            <a:r>
              <a:rPr lang="pl-PL" sz="2400" dirty="0" err="1" smtClean="0"/>
              <a:t>equality</a:t>
            </a:r>
            <a:r>
              <a:rPr lang="pl-PL" sz="2400" dirty="0" smtClean="0"/>
              <a:t> </a:t>
            </a:r>
            <a:r>
              <a:rPr lang="pl-PL" sz="2400" dirty="0" err="1" smtClean="0"/>
              <a:t>or</a:t>
            </a:r>
            <a:r>
              <a:rPr lang="pl-PL" sz="2400" dirty="0" smtClean="0"/>
              <a:t> </a:t>
            </a:r>
            <a:r>
              <a:rPr lang="pl-PL" sz="2400" dirty="0" err="1" smtClean="0"/>
              <a:t>lack</a:t>
            </a:r>
            <a:r>
              <a:rPr lang="pl-PL" sz="2400" dirty="0" smtClean="0"/>
              <a:t> of </a:t>
            </a:r>
            <a:r>
              <a:rPr lang="pl-PL" sz="2400" dirty="0" err="1" smtClean="0"/>
              <a:t>equality</a:t>
            </a:r>
            <a:r>
              <a:rPr lang="pl-PL" sz="2400" dirty="0" smtClean="0"/>
              <a:t>, </a:t>
            </a:r>
            <a:r>
              <a:rPr lang="en-US" sz="2400" dirty="0" smtClean="0"/>
              <a:t>disability, race and sexual preference</a:t>
            </a:r>
            <a:r>
              <a:rPr lang="pl-PL" sz="2400" dirty="0" smtClean="0"/>
              <a:t>s</a:t>
            </a:r>
            <a:r>
              <a:rPr lang="en-US" sz="2400" dirty="0" smtClean="0"/>
              <a:t>.</a:t>
            </a:r>
            <a:endParaRPr lang="pl-PL" sz="2400" dirty="0" smtClean="0"/>
          </a:p>
          <a:p>
            <a:endParaRPr lang="pl-PL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pl-PL" sz="2400" dirty="0" err="1" smtClean="0"/>
              <a:t>They</a:t>
            </a:r>
            <a:r>
              <a:rPr lang="pl-PL" sz="2400" dirty="0" smtClean="0"/>
              <a:t> c</a:t>
            </a:r>
            <a:r>
              <a:rPr lang="en-US" sz="2400" dirty="0" err="1" smtClean="0"/>
              <a:t>reated</a:t>
            </a:r>
            <a:r>
              <a:rPr lang="en-US" sz="2400" dirty="0" smtClean="0"/>
              <a:t> several graphic works that promote</a:t>
            </a:r>
            <a:r>
              <a:rPr lang="pl-PL" sz="2400" dirty="0" smtClean="0"/>
              <a:t>d</a:t>
            </a:r>
            <a:r>
              <a:rPr lang="en-US" sz="2400" dirty="0" smtClean="0"/>
              <a:t> </a:t>
            </a:r>
            <a:r>
              <a:rPr lang="pl-PL" sz="2400" dirty="0" err="1" smtClean="0"/>
              <a:t>the</a:t>
            </a:r>
            <a:r>
              <a:rPr lang="en-US" sz="2400" dirty="0" smtClean="0"/>
              <a:t> attitude of equality</a:t>
            </a:r>
            <a:r>
              <a:rPr lang="pl-PL" sz="2400" dirty="0" smtClean="0"/>
              <a:t> </a:t>
            </a:r>
            <a:r>
              <a:rPr lang="pl-PL" sz="2400" dirty="0" err="1" smtClean="0"/>
              <a:t>or</a:t>
            </a:r>
            <a:r>
              <a:rPr lang="en-US" sz="2400" dirty="0" smtClean="0"/>
              <a:t> reject</a:t>
            </a:r>
            <a:r>
              <a:rPr lang="pl-PL" sz="2400" dirty="0" err="1" smtClean="0"/>
              <a:t>ed</a:t>
            </a:r>
            <a:r>
              <a:rPr lang="en-US" sz="2400" dirty="0" smtClean="0"/>
              <a:t> stereotypes. </a:t>
            </a:r>
            <a:r>
              <a:rPr lang="pl-PL" sz="2400" dirty="0" err="1" smtClean="0"/>
              <a:t>The</a:t>
            </a:r>
            <a:r>
              <a:rPr lang="pl-PL" sz="2400" dirty="0" smtClean="0"/>
              <a:t> p</a:t>
            </a:r>
            <a:r>
              <a:rPr lang="en-US" sz="2400" dirty="0" err="1" smtClean="0"/>
              <a:t>osters</a:t>
            </a:r>
            <a:r>
              <a:rPr lang="en-US" sz="2400" dirty="0" smtClean="0"/>
              <a:t> present</a:t>
            </a:r>
            <a:r>
              <a:rPr lang="pl-PL" sz="2400" dirty="0" err="1" smtClean="0"/>
              <a:t>ed</a:t>
            </a:r>
            <a:r>
              <a:rPr lang="en-US" sz="2400" dirty="0" smtClean="0"/>
              <a:t> diversity, which is the nature of the living world and the result of its evolution</a:t>
            </a:r>
            <a:r>
              <a:rPr lang="pl-PL" sz="2400" dirty="0" smtClean="0"/>
              <a:t>, and as </a:t>
            </a:r>
            <a:r>
              <a:rPr lang="pl-PL" sz="2400" dirty="0" err="1" smtClean="0"/>
              <a:t>such</a:t>
            </a:r>
            <a:r>
              <a:rPr lang="pl-PL" sz="2400" dirty="0" smtClean="0"/>
              <a:t>,</a:t>
            </a:r>
            <a:r>
              <a:rPr lang="en-US" sz="2400" dirty="0" smtClean="0"/>
              <a:t> it cannot be the </a:t>
            </a:r>
            <a:r>
              <a:rPr lang="pl-PL" sz="2400" dirty="0" err="1" smtClean="0"/>
              <a:t>reason</a:t>
            </a:r>
            <a:r>
              <a:rPr lang="en-US" sz="2400" dirty="0" smtClean="0"/>
              <a:t> for differentiation of right</a:t>
            </a:r>
            <a:r>
              <a:rPr lang="pl-PL" sz="2400" dirty="0" smtClean="0"/>
              <a:t>s</a:t>
            </a:r>
            <a:r>
              <a:rPr lang="en-US" sz="2400" dirty="0" smtClean="0"/>
              <a:t> or justification for a different perception and treatment of anyone.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Posters</a:t>
            </a:r>
            <a:r>
              <a:rPr lang="pl-PL" dirty="0" smtClean="0"/>
              <a:t> </a:t>
            </a:r>
            <a:r>
              <a:rPr lang="pl-PL" dirty="0" err="1" smtClean="0"/>
              <a:t>promoting</a:t>
            </a:r>
            <a:r>
              <a:rPr lang="pl-PL" dirty="0" smtClean="0"/>
              <a:t> </a:t>
            </a:r>
            <a:r>
              <a:rPr lang="pl-PL" dirty="0" err="1" smtClean="0"/>
              <a:t>equality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8424" y="6309320"/>
            <a:ext cx="298376" cy="9148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16386" name="Picture 2" descr="C:\Documents and Settings\Rutkowski\Pulpit\Od Bożeny\ekspozycja kampanii gender\DSC01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70239"/>
            <a:ext cx="4716016" cy="6287761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508104" y="2852936"/>
            <a:ext cx="30963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/>
              <a:t>Different</a:t>
            </a:r>
            <a:r>
              <a:rPr lang="pl-PL" sz="2400" dirty="0" smtClean="0"/>
              <a:t> </a:t>
            </a:r>
            <a:r>
              <a:rPr lang="pl-PL" sz="2400" dirty="0" err="1" smtClean="0"/>
              <a:t>appearance</a:t>
            </a:r>
            <a:r>
              <a:rPr lang="pl-PL" sz="2400" dirty="0" smtClean="0"/>
              <a:t>,</a:t>
            </a:r>
          </a:p>
          <a:p>
            <a:endParaRPr lang="pl-PL" sz="2400" dirty="0" smtClean="0"/>
          </a:p>
          <a:p>
            <a:r>
              <a:rPr lang="en-US" sz="2800" dirty="0" smtClean="0"/>
              <a:t>the same rights!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7740352" y="1408176"/>
            <a:ext cx="946448" cy="36464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7411" name="Picture 3" descr="C:\Documents and Settings\Rutkowski\Pulpit\Od Bożeny\ekspozycja kampanii gender\DSC01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1187624" y="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err="1" smtClean="0">
                <a:solidFill>
                  <a:schemeClr val="bg1"/>
                </a:solidFill>
              </a:rPr>
              <a:t>Gender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equality</a:t>
            </a:r>
            <a:endParaRPr lang="pl-PL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8434" name="Picture 2" descr="C:\Documents and Settings\Rutkowski\Pulpit\Od Bożeny\ekspozycja kampanii gender\DSC01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4437"/>
            <a:ext cx="9144000" cy="6183563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467544" y="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Homosexuality is a matter of biology, not </a:t>
            </a:r>
            <a:r>
              <a:rPr lang="pl-PL" sz="2800" dirty="0" smtClean="0">
                <a:solidFill>
                  <a:schemeClr val="bg1"/>
                </a:solidFill>
              </a:rPr>
              <a:t>a </a:t>
            </a:r>
            <a:r>
              <a:rPr lang="en-US" sz="2800" dirty="0" smtClean="0">
                <a:solidFill>
                  <a:schemeClr val="bg1"/>
                </a:solidFill>
              </a:rPr>
              <a:t>choice!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>
            <a:off x="8686800" y="5877272"/>
            <a:ext cx="205680" cy="52352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19458" name="Picture 2" descr="C:\Documents and Settings\Rutkowski\Pulpit\Od Bożeny\ekspozycja kampanii gender\DSC01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143713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580112" y="2420888"/>
            <a:ext cx="28083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DIFFERENT</a:t>
            </a:r>
          </a:p>
          <a:p>
            <a:r>
              <a:rPr lang="pl-PL" sz="5400" dirty="0" smtClean="0"/>
              <a:t>EQUAL</a:t>
            </a:r>
            <a:endParaRPr lang="pl-PL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301608" cy="14687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An article in the local newspaper „</a:t>
            </a:r>
            <a:r>
              <a:rPr lang="pl-PL" sz="3600" dirty="0" smtClean="0"/>
              <a:t>Tydzień Żyrardowa</a:t>
            </a:r>
            <a:r>
              <a:rPr lang="en-US" sz="3600" dirty="0" smtClean="0"/>
              <a:t>" (edition of 27</a:t>
            </a:r>
            <a:r>
              <a:rPr lang="pl-PL" sz="3600" dirty="0" smtClean="0"/>
              <a:t>th </a:t>
            </a:r>
            <a:r>
              <a:rPr lang="pl-PL" sz="3600" dirty="0" err="1" smtClean="0"/>
              <a:t>November</a:t>
            </a:r>
            <a:r>
              <a:rPr lang="pl-PL" sz="3600" dirty="0" smtClean="0"/>
              <a:t>, </a:t>
            </a:r>
            <a:r>
              <a:rPr lang="en-US" sz="3600" dirty="0" smtClean="0"/>
              <a:t>2012)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817441"/>
            <a:ext cx="8784976" cy="5040559"/>
          </a:xfrm>
        </p:spPr>
        <p:txBody>
          <a:bodyPr>
            <a:normAutofit/>
          </a:bodyPr>
          <a:lstStyle/>
          <a:p>
            <a:r>
              <a:rPr lang="pl-PL" sz="2800" dirty="0" smtClean="0"/>
              <a:t>„</a:t>
            </a:r>
            <a:r>
              <a:rPr lang="en-US" sz="2800" dirty="0" smtClean="0"/>
              <a:t>The theme of the Comenius</a:t>
            </a:r>
            <a:r>
              <a:rPr lang="pl-PL" sz="2800" dirty="0" smtClean="0"/>
              <a:t> </a:t>
            </a:r>
            <a:r>
              <a:rPr lang="pl-PL" sz="2800" dirty="0" err="1" smtClean="0"/>
              <a:t>project</a:t>
            </a:r>
            <a:r>
              <a:rPr lang="pl-PL" sz="2800" dirty="0" smtClean="0"/>
              <a:t> </a:t>
            </a:r>
            <a:r>
              <a:rPr lang="pl-PL" sz="2800" dirty="0" err="1" smtClean="0"/>
              <a:t>undertaken</a:t>
            </a:r>
            <a:r>
              <a:rPr lang="pl-PL" sz="2800" dirty="0" smtClean="0"/>
              <a:t> </a:t>
            </a:r>
            <a:r>
              <a:rPr lang="pl-PL" sz="2800" dirty="0" err="1" smtClean="0"/>
              <a:t>in</a:t>
            </a:r>
            <a:r>
              <a:rPr lang="en-US" sz="2800" dirty="0" smtClean="0"/>
              <a:t> </a:t>
            </a:r>
            <a:r>
              <a:rPr lang="pl-PL" sz="2800" dirty="0" smtClean="0"/>
              <a:t>Żeromski </a:t>
            </a:r>
            <a:r>
              <a:rPr lang="en-US" sz="2800" dirty="0" smtClean="0"/>
              <a:t>High School</a:t>
            </a:r>
            <a:r>
              <a:rPr lang="pl-PL" sz="2800" dirty="0" smtClean="0"/>
              <a:t> </a:t>
            </a:r>
            <a:r>
              <a:rPr lang="en-US" sz="2800" dirty="0" smtClean="0"/>
              <a:t>is closely associated with </a:t>
            </a:r>
            <a:r>
              <a:rPr lang="pl-PL" sz="2800" dirty="0" err="1" smtClean="0"/>
              <a:t>the</a:t>
            </a:r>
            <a:r>
              <a:rPr lang="pl-PL" sz="2800" dirty="0" smtClean="0"/>
              <a:t> </a:t>
            </a:r>
            <a:r>
              <a:rPr lang="en-US" sz="2800" dirty="0" smtClean="0"/>
              <a:t>concept of gender</a:t>
            </a:r>
            <a:r>
              <a:rPr lang="pl-PL" sz="2800" dirty="0" smtClean="0"/>
              <a:t>, </a:t>
            </a:r>
            <a:r>
              <a:rPr lang="pl-PL" sz="2800" dirty="0" err="1" smtClean="0"/>
              <a:t>which</a:t>
            </a:r>
            <a:r>
              <a:rPr lang="pl-PL" sz="2800" dirty="0" smtClean="0"/>
              <a:t> </a:t>
            </a:r>
            <a:r>
              <a:rPr lang="en-US" sz="2800" dirty="0" smtClean="0"/>
              <a:t>many of us</a:t>
            </a:r>
            <a:r>
              <a:rPr lang="pl-PL" sz="2800" dirty="0" smtClean="0"/>
              <a:t> </a:t>
            </a:r>
            <a:r>
              <a:rPr lang="pl-PL" sz="2800" dirty="0" err="1" smtClean="0"/>
              <a:t>don’t</a:t>
            </a:r>
            <a:r>
              <a:rPr lang="pl-PL" sz="2800" dirty="0" smtClean="0"/>
              <a:t> </a:t>
            </a:r>
            <a:r>
              <a:rPr lang="pl-PL" sz="2800" dirty="0" err="1" smtClean="0"/>
              <a:t>really</a:t>
            </a:r>
            <a:r>
              <a:rPr lang="pl-PL" sz="2800" dirty="0" smtClean="0"/>
              <a:t> </a:t>
            </a:r>
            <a:r>
              <a:rPr lang="en-US" sz="2800" dirty="0" err="1" smtClean="0"/>
              <a:t>understan</a:t>
            </a:r>
            <a:r>
              <a:rPr lang="pl-PL" sz="2800" dirty="0" smtClean="0"/>
              <a:t>d</a:t>
            </a:r>
            <a:r>
              <a:rPr lang="en-US" sz="2800" dirty="0" smtClean="0"/>
              <a:t>. </a:t>
            </a:r>
            <a:r>
              <a:rPr lang="pl-PL" sz="2800" dirty="0" err="1" smtClean="0"/>
              <a:t>The</a:t>
            </a:r>
            <a:r>
              <a:rPr lang="pl-PL" sz="2800" dirty="0" smtClean="0"/>
              <a:t> s</a:t>
            </a:r>
            <a:r>
              <a:rPr lang="en-US" sz="2800" dirty="0" err="1" smtClean="0"/>
              <a:t>tudents</a:t>
            </a:r>
            <a:r>
              <a:rPr lang="en-US" sz="2800" dirty="0" smtClean="0"/>
              <a:t> who </a:t>
            </a:r>
            <a:r>
              <a:rPr lang="pl-PL" sz="2800" dirty="0" err="1" smtClean="0"/>
              <a:t>are</a:t>
            </a:r>
            <a:r>
              <a:rPr lang="pl-PL" sz="2800" dirty="0" smtClean="0"/>
              <a:t> </a:t>
            </a:r>
            <a:r>
              <a:rPr lang="pl-PL" sz="2800" dirty="0" err="1" smtClean="0"/>
              <a:t>involved</a:t>
            </a:r>
            <a:r>
              <a:rPr lang="en-US" sz="2800" dirty="0" smtClean="0"/>
              <a:t> in this project, have a chance to become familiar with this concept through participation in workshops, reading </a:t>
            </a:r>
            <a:r>
              <a:rPr lang="pl-PL" sz="2800" dirty="0" err="1" smtClean="0"/>
              <a:t>information</a:t>
            </a:r>
            <a:r>
              <a:rPr lang="pl-PL" sz="2800" dirty="0" smtClean="0"/>
              <a:t> </a:t>
            </a:r>
            <a:r>
              <a:rPr lang="pl-PL" sz="2800" dirty="0" err="1" smtClean="0"/>
              <a:t>displayed</a:t>
            </a:r>
            <a:r>
              <a:rPr lang="pl-PL" sz="2800" dirty="0" smtClean="0"/>
              <a:t> </a:t>
            </a:r>
            <a:r>
              <a:rPr lang="en-US" sz="2800" dirty="0" smtClean="0"/>
              <a:t>in the </a:t>
            </a:r>
            <a:r>
              <a:rPr lang="pl-PL" sz="2800" dirty="0" err="1" smtClean="0"/>
              <a:t>school</a:t>
            </a:r>
            <a:r>
              <a:rPr lang="pl-PL" sz="2800" dirty="0" smtClean="0"/>
              <a:t> hall </a:t>
            </a:r>
            <a:r>
              <a:rPr lang="en-US" sz="2800" dirty="0" smtClean="0"/>
              <a:t>and </a:t>
            </a:r>
            <a:r>
              <a:rPr lang="en-US" sz="2800" dirty="0" err="1" smtClean="0"/>
              <a:t>intervie</a:t>
            </a:r>
            <a:r>
              <a:rPr lang="pl-PL" sz="2800" dirty="0" err="1" smtClean="0"/>
              <a:t>wing</a:t>
            </a:r>
            <a:r>
              <a:rPr lang="en-US" sz="2800" dirty="0" smtClean="0"/>
              <a:t> people</a:t>
            </a:r>
            <a:r>
              <a:rPr lang="pl-PL" sz="2800" dirty="0" smtClean="0"/>
              <a:t> </a:t>
            </a:r>
            <a:r>
              <a:rPr lang="pl-PL" sz="2800" dirty="0" err="1" smtClean="0"/>
              <a:t>who</a:t>
            </a:r>
            <a:r>
              <a:rPr lang="pl-PL" sz="2800" dirty="0" smtClean="0"/>
              <a:t> </a:t>
            </a:r>
            <a:r>
              <a:rPr lang="pl-PL" sz="2800" dirty="0" err="1" smtClean="0"/>
              <a:t>are</a:t>
            </a:r>
            <a:r>
              <a:rPr lang="en-US" sz="2800" dirty="0" smtClean="0"/>
              <a:t> involved on a daily basis</a:t>
            </a:r>
            <a:r>
              <a:rPr lang="pl-PL" sz="2800" dirty="0" smtClean="0"/>
              <a:t> </a:t>
            </a:r>
            <a:r>
              <a:rPr lang="en-US" sz="2800" dirty="0" smtClean="0"/>
              <a:t>in the issues of equal opportunities ... "</a:t>
            </a:r>
            <a:endParaRPr lang="pl-PL" sz="2800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H="1" flipV="1">
            <a:off x="8625136" y="6398425"/>
            <a:ext cx="123328" cy="1269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292080" y="404664"/>
            <a:ext cx="3456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err="1" smtClean="0">
                <a:solidFill>
                  <a:schemeClr val="bg1"/>
                </a:solidFill>
              </a:rPr>
              <a:t>Are</a:t>
            </a:r>
            <a:r>
              <a:rPr lang="pl-PL" sz="3200" b="1" dirty="0" smtClean="0">
                <a:solidFill>
                  <a:schemeClr val="bg1"/>
                </a:solidFill>
              </a:rPr>
              <a:t> we </a:t>
            </a:r>
            <a:r>
              <a:rPr lang="pl-PL" sz="3200" b="1" dirty="0" err="1" smtClean="0">
                <a:solidFill>
                  <a:schemeClr val="bg1"/>
                </a:solidFill>
              </a:rPr>
              <a:t>better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dirty="0" err="1" smtClean="0">
                <a:solidFill>
                  <a:schemeClr val="bg1"/>
                </a:solidFill>
              </a:rPr>
              <a:t>off</a:t>
            </a:r>
            <a:r>
              <a:rPr lang="pl-PL" sz="3200" b="1" dirty="0" smtClean="0">
                <a:solidFill>
                  <a:schemeClr val="bg1"/>
                </a:solidFill>
              </a:rPr>
              <a:t> in </a:t>
            </a:r>
            <a:r>
              <a:rPr lang="pl-PL" sz="3200" b="1" dirty="0" err="1" smtClean="0">
                <a:solidFill>
                  <a:schemeClr val="bg1"/>
                </a:solidFill>
              </a:rPr>
              <a:t>terms</a:t>
            </a:r>
            <a:r>
              <a:rPr lang="pl-PL" sz="3200" b="1" dirty="0" smtClean="0">
                <a:solidFill>
                  <a:schemeClr val="bg1"/>
                </a:solidFill>
              </a:rPr>
              <a:t> of </a:t>
            </a:r>
            <a:r>
              <a:rPr lang="pl-PL" sz="3200" b="1" dirty="0" err="1" smtClean="0"/>
              <a:t>equality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dirty="0" err="1" smtClean="0"/>
              <a:t>than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our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mothers</a:t>
            </a:r>
            <a:r>
              <a:rPr lang="pl-PL" sz="3200" b="1" dirty="0" smtClean="0"/>
              <a:t> and </a:t>
            </a:r>
            <a:r>
              <a:rPr lang="pl-PL" sz="3200" b="1" dirty="0" err="1" smtClean="0"/>
              <a:t>grandmothers</a:t>
            </a:r>
            <a:r>
              <a:rPr lang="en-US" sz="3200" b="1" dirty="0" smtClean="0"/>
              <a:t>?</a:t>
            </a:r>
            <a:endParaRPr lang="pl-PL" sz="3200" b="1" dirty="0"/>
          </a:p>
        </p:txBody>
      </p:sp>
      <p:pic>
        <p:nvPicPr>
          <p:cNvPr id="1027" name="Picture 3" descr="C:\Documents and Settings\Rutkowski\Pulpit\Od Bożeny\DSC01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802"/>
            <a:ext cx="5148064" cy="6863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0" y="5085184"/>
            <a:ext cx="8077200" cy="995560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E</a:t>
            </a:r>
            <a:r>
              <a:rPr lang="en-US" dirty="0" err="1" smtClean="0"/>
              <a:t>ditor</a:t>
            </a:r>
            <a:r>
              <a:rPr lang="en-US" dirty="0" smtClean="0"/>
              <a:t>: </a:t>
            </a:r>
            <a:r>
              <a:rPr lang="pl-PL" dirty="0" smtClean="0"/>
              <a:t>K</a:t>
            </a:r>
            <a:r>
              <a:rPr lang="en-US" dirty="0" err="1" smtClean="0"/>
              <a:t>arolina</a:t>
            </a:r>
            <a:r>
              <a:rPr lang="pl-PL" dirty="0" smtClean="0"/>
              <a:t> </a:t>
            </a:r>
            <a:r>
              <a:rPr lang="en-US" dirty="0" err="1" smtClean="0"/>
              <a:t>Rutkowska</a:t>
            </a:r>
            <a:r>
              <a:rPr lang="pl-PL" dirty="0" smtClean="0"/>
              <a:t>, IID</a:t>
            </a:r>
          </a:p>
          <a:p>
            <a:r>
              <a:rPr lang="pl-PL" dirty="0" err="1" smtClean="0"/>
              <a:t>Technical</a:t>
            </a:r>
            <a:r>
              <a:rPr lang="pl-PL" dirty="0" smtClean="0"/>
              <a:t> and </a:t>
            </a:r>
            <a:r>
              <a:rPr lang="pl-PL" dirty="0" err="1" smtClean="0"/>
              <a:t>stylistic</a:t>
            </a:r>
            <a:r>
              <a:rPr lang="pl-PL" dirty="0" smtClean="0"/>
              <a:t> </a:t>
            </a:r>
            <a:r>
              <a:rPr lang="pl-PL" dirty="0" err="1" smtClean="0"/>
              <a:t>consultant</a:t>
            </a:r>
            <a:r>
              <a:rPr lang="pl-PL" dirty="0" smtClean="0"/>
              <a:t>: Bożena Gąsiorowska</a:t>
            </a:r>
          </a:p>
          <a:p>
            <a:r>
              <a:rPr lang="pl-PL" dirty="0" err="1" smtClean="0"/>
              <a:t>English</a:t>
            </a:r>
            <a:r>
              <a:rPr lang="pl-PL" dirty="0" smtClean="0"/>
              <a:t> </a:t>
            </a:r>
            <a:r>
              <a:rPr lang="pl-PL" dirty="0" err="1" smtClean="0"/>
              <a:t>language</a:t>
            </a:r>
            <a:r>
              <a:rPr lang="pl-PL" dirty="0" smtClean="0"/>
              <a:t> </a:t>
            </a:r>
            <a:r>
              <a:rPr lang="pl-PL" dirty="0" err="1" smtClean="0"/>
              <a:t>consultant</a:t>
            </a:r>
            <a:r>
              <a:rPr lang="pl-PL" dirty="0" smtClean="0"/>
              <a:t>: Danuta Czyżewska</a:t>
            </a:r>
            <a:endParaRPr lang="en-US" dirty="0" smtClean="0"/>
          </a:p>
          <a:p>
            <a:r>
              <a:rPr lang="en-US" dirty="0" smtClean="0"/>
              <a:t>Pictures, texts, materials collected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en-US" dirty="0" smtClean="0"/>
              <a:t> the project.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476672"/>
            <a:ext cx="43924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Stefan </a:t>
            </a:r>
            <a:r>
              <a:rPr lang="en-US" sz="2400" dirty="0" err="1"/>
              <a:t>Żeromski</a:t>
            </a:r>
            <a:endParaRPr lang="en-US" sz="2400" dirty="0"/>
          </a:p>
          <a:p>
            <a:r>
              <a:rPr lang="en-US" sz="2400" dirty="0" smtClean="0"/>
              <a:t>High School</a:t>
            </a:r>
          </a:p>
          <a:p>
            <a:r>
              <a:rPr lang="pl-PL" sz="2400" dirty="0" smtClean="0"/>
              <a:t>6a</a:t>
            </a:r>
            <a:r>
              <a:rPr lang="en-US" sz="2400" dirty="0" smtClean="0"/>
              <a:t> J. </a:t>
            </a:r>
            <a:r>
              <a:rPr lang="en-US" sz="2400" dirty="0" err="1" smtClean="0"/>
              <a:t>Kacperski</a:t>
            </a:r>
            <a:r>
              <a:rPr lang="pl-PL" sz="2400" dirty="0" smtClean="0"/>
              <a:t>ej</a:t>
            </a:r>
            <a:r>
              <a:rPr lang="pl-PL" sz="2400" dirty="0"/>
              <a:t> </a:t>
            </a:r>
            <a:r>
              <a:rPr lang="pl-PL" sz="2400" dirty="0" err="1" smtClean="0"/>
              <a:t>Street</a:t>
            </a:r>
            <a:r>
              <a:rPr lang="en-US" sz="2400" dirty="0"/>
              <a:t> </a:t>
            </a:r>
            <a:endParaRPr lang="pl-PL" sz="2400" dirty="0" smtClean="0"/>
          </a:p>
          <a:p>
            <a:r>
              <a:rPr lang="en-US" sz="2400" dirty="0" smtClean="0"/>
              <a:t>96-300 </a:t>
            </a:r>
            <a:r>
              <a:rPr lang="en-US" sz="2400" dirty="0" err="1"/>
              <a:t>Żyrardów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Phone:</a:t>
            </a:r>
            <a:r>
              <a:rPr lang="pl-PL" sz="2400" dirty="0" smtClean="0"/>
              <a:t> </a:t>
            </a:r>
            <a:r>
              <a:rPr lang="pl-PL" sz="2400" dirty="0" smtClean="0">
                <a:latin typeface="Corbel" pitchFamily="34" charset="0"/>
              </a:rPr>
              <a:t>+48 </a:t>
            </a:r>
            <a:r>
              <a:rPr lang="pl-PL" sz="2400" dirty="0" smtClean="0"/>
              <a:t>46 855 31 22</a:t>
            </a:r>
          </a:p>
          <a:p>
            <a:r>
              <a:rPr lang="pl-PL" sz="2400" dirty="0" err="1" smtClean="0"/>
              <a:t>Fax</a:t>
            </a:r>
            <a:r>
              <a:rPr lang="pl-PL" sz="2400" dirty="0" smtClean="0"/>
              <a:t>: +48 46 855 31 22</a:t>
            </a:r>
          </a:p>
          <a:p>
            <a:r>
              <a:rPr lang="pl-PL" sz="2400" dirty="0" smtClean="0"/>
              <a:t>E-mail: </a:t>
            </a:r>
            <a:r>
              <a:rPr lang="pl-PL" sz="2400" dirty="0" err="1" smtClean="0"/>
              <a:t>lozyrard@lo.zyrardow.edu.pl</a:t>
            </a:r>
            <a:endParaRPr lang="pl-PL" sz="2400" dirty="0" smtClean="0"/>
          </a:p>
          <a:p>
            <a:endParaRPr lang="pl-PL" sz="2400" dirty="0" smtClean="0"/>
          </a:p>
          <a:p>
            <a:r>
              <a:rPr lang="pl-PL" sz="2400" dirty="0" err="1" smtClean="0">
                <a:hlinkClick r:id="rId2"/>
              </a:rPr>
              <a:t>www.lo.zyrardow.edu.pl</a:t>
            </a:r>
            <a:endParaRPr lang="pl-PL" sz="2400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pic>
        <p:nvPicPr>
          <p:cNvPr id="1026" name="Picture 2" descr="http://radiozyrardow.pl/wp-content/uploads/2010/10/Jak-czerwoni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20687"/>
            <a:ext cx="1872208" cy="18722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Gender</a:t>
            </a:r>
            <a:r>
              <a:rPr lang="pl-PL" dirty="0" smtClean="0"/>
              <a:t> </a:t>
            </a:r>
            <a:r>
              <a:rPr lang="pl-PL" dirty="0" err="1" smtClean="0"/>
              <a:t>Campaign</a:t>
            </a:r>
            <a:r>
              <a:rPr lang="pl-PL" dirty="0" smtClean="0"/>
              <a:t> </a:t>
            </a:r>
            <a:r>
              <a:rPr lang="pl-PL" dirty="0" err="1" smtClean="0"/>
              <a:t>Tasks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844008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Preparing </a:t>
            </a:r>
            <a:r>
              <a:rPr lang="pl-PL" sz="2400" dirty="0" smtClean="0"/>
              <a:t>a</a:t>
            </a:r>
            <a:r>
              <a:rPr lang="en-US" sz="2400" dirty="0" smtClean="0"/>
              <a:t> school </a:t>
            </a:r>
            <a:r>
              <a:rPr lang="pl-PL" sz="2400" dirty="0" err="1" smtClean="0"/>
              <a:t>magazine</a:t>
            </a:r>
            <a:r>
              <a:rPr lang="en-US" sz="2400" dirty="0" smtClean="0"/>
              <a:t>;</a:t>
            </a:r>
          </a:p>
          <a:p>
            <a:r>
              <a:rPr lang="pl-PL" sz="2400" dirty="0" err="1" smtClean="0"/>
              <a:t>Participation</a:t>
            </a:r>
            <a:r>
              <a:rPr lang="pl-PL" sz="2400" dirty="0" smtClean="0"/>
              <a:t> </a:t>
            </a:r>
            <a:r>
              <a:rPr lang="pl-PL" sz="2400" dirty="0" err="1" smtClean="0"/>
              <a:t>in</a:t>
            </a:r>
            <a:r>
              <a:rPr lang="pl-PL" sz="2400" dirty="0" smtClean="0"/>
              <a:t> </a:t>
            </a:r>
            <a:r>
              <a:rPr lang="pl-PL" sz="2400" dirty="0" err="1" smtClean="0"/>
              <a:t>lessons</a:t>
            </a:r>
            <a:r>
              <a:rPr lang="pl-PL" sz="2400" dirty="0" smtClean="0"/>
              <a:t> on </a:t>
            </a:r>
            <a:r>
              <a:rPr lang="pl-PL" sz="2400" dirty="0" err="1" smtClean="0"/>
              <a:t>gender</a:t>
            </a:r>
            <a:r>
              <a:rPr lang="pl-PL" sz="2400" dirty="0" smtClean="0"/>
              <a:t> </a:t>
            </a:r>
            <a:r>
              <a:rPr lang="pl-PL" sz="2400" dirty="0" err="1" smtClean="0"/>
              <a:t>issues</a:t>
            </a:r>
            <a:r>
              <a:rPr lang="pl-PL" sz="2400" dirty="0" smtClean="0"/>
              <a:t> (b</a:t>
            </a:r>
            <a:r>
              <a:rPr lang="en-US" sz="2400" dirty="0" err="1" smtClean="0"/>
              <a:t>iology</a:t>
            </a:r>
            <a:r>
              <a:rPr lang="en-US" sz="2400" dirty="0" smtClean="0"/>
              <a:t> </a:t>
            </a:r>
            <a:r>
              <a:rPr lang="pl-PL" sz="2400" dirty="0" err="1" smtClean="0"/>
              <a:t>classes</a:t>
            </a:r>
            <a:r>
              <a:rPr lang="en-US" sz="2400" dirty="0" smtClean="0"/>
              <a:t> and </a:t>
            </a:r>
            <a:r>
              <a:rPr lang="pl-PL" sz="2400" dirty="0" err="1" smtClean="0"/>
              <a:t>weekly</a:t>
            </a:r>
            <a:r>
              <a:rPr lang="pl-PL" sz="2400" dirty="0" smtClean="0"/>
              <a:t> form </a:t>
            </a:r>
            <a:r>
              <a:rPr lang="pl-PL" sz="2400" dirty="0" err="1" smtClean="0"/>
              <a:t>periods</a:t>
            </a:r>
            <a:r>
              <a:rPr lang="pl-PL" sz="2400" dirty="0" smtClean="0"/>
              <a:t>)</a:t>
            </a:r>
            <a:r>
              <a:rPr lang="en-US" sz="2400" dirty="0" smtClean="0"/>
              <a:t>;</a:t>
            </a:r>
          </a:p>
          <a:p>
            <a:r>
              <a:rPr lang="en-US" sz="2400" dirty="0" smtClean="0"/>
              <a:t>Poster campaign;</a:t>
            </a:r>
          </a:p>
          <a:p>
            <a:r>
              <a:rPr lang="en-US" sz="2400" dirty="0" smtClean="0"/>
              <a:t>Interview</a:t>
            </a:r>
            <a:r>
              <a:rPr lang="pl-PL" sz="2400" dirty="0" err="1" smtClean="0"/>
              <a:t>ing</a:t>
            </a:r>
            <a:r>
              <a:rPr lang="en-US" sz="2400" dirty="0" smtClean="0"/>
              <a:t> NGOs activists</a:t>
            </a:r>
            <a:r>
              <a:rPr lang="pl-PL" sz="2400" dirty="0" smtClean="0"/>
              <a:t> </a:t>
            </a:r>
            <a:r>
              <a:rPr lang="en-US" sz="2400" dirty="0" smtClean="0"/>
              <a:t>dealing with anti-discrimination</a:t>
            </a:r>
            <a:r>
              <a:rPr lang="pl-PL" sz="2400" dirty="0" smtClean="0"/>
              <a:t>  </a:t>
            </a:r>
            <a:r>
              <a:rPr lang="en-US" sz="2400" dirty="0" smtClean="0"/>
              <a:t>education;</a:t>
            </a:r>
          </a:p>
          <a:p>
            <a:r>
              <a:rPr lang="pl-PL" sz="2400" dirty="0" err="1" smtClean="0"/>
              <a:t>Publishing</a:t>
            </a:r>
            <a:r>
              <a:rPr lang="pl-PL" sz="2400" dirty="0" smtClean="0"/>
              <a:t> a</a:t>
            </a:r>
            <a:r>
              <a:rPr lang="en-US" sz="2400" dirty="0" err="1" smtClean="0"/>
              <a:t>rticles</a:t>
            </a:r>
            <a:r>
              <a:rPr lang="en-US" sz="2400" dirty="0" smtClean="0"/>
              <a:t> on the school </a:t>
            </a:r>
            <a:r>
              <a:rPr lang="pl-PL" sz="2400" dirty="0" err="1" smtClean="0"/>
              <a:t>website</a:t>
            </a:r>
            <a:r>
              <a:rPr lang="pl-PL" sz="2400" dirty="0" smtClean="0"/>
              <a:t> </a:t>
            </a:r>
            <a:r>
              <a:rPr lang="en-US" sz="2400" dirty="0" smtClean="0"/>
              <a:t>and</a:t>
            </a:r>
            <a:r>
              <a:rPr lang="pl-PL" sz="2400" dirty="0" smtClean="0"/>
              <a:t> </a:t>
            </a:r>
            <a:r>
              <a:rPr lang="pl-PL" sz="2400" dirty="0" err="1" smtClean="0"/>
              <a:t>in</a:t>
            </a:r>
            <a:r>
              <a:rPr lang="en-US" sz="2400" dirty="0" smtClean="0"/>
              <a:t> the local press;</a:t>
            </a:r>
          </a:p>
          <a:p>
            <a:r>
              <a:rPr lang="pl-PL" sz="2400" dirty="0" err="1" smtClean="0"/>
              <a:t>Carrying</a:t>
            </a:r>
            <a:r>
              <a:rPr lang="pl-PL" sz="2400" dirty="0" smtClean="0"/>
              <a:t> out s</a:t>
            </a:r>
            <a:r>
              <a:rPr lang="en-US" sz="2400" dirty="0" err="1" smtClean="0"/>
              <a:t>urveys</a:t>
            </a:r>
            <a:r>
              <a:rPr lang="en-US" sz="2400" dirty="0" smtClean="0"/>
              <a:t> on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level</a:t>
            </a:r>
            <a:r>
              <a:rPr lang="pl-PL" sz="2400" dirty="0" smtClean="0"/>
              <a:t> of</a:t>
            </a:r>
            <a:r>
              <a:rPr lang="en-US" sz="2400" dirty="0" smtClean="0"/>
              <a:t> </a:t>
            </a:r>
            <a:r>
              <a:rPr lang="pl-PL" sz="2400" dirty="0" err="1" smtClean="0"/>
              <a:t>interest</a:t>
            </a:r>
            <a:r>
              <a:rPr lang="pl-PL" sz="2400" dirty="0" smtClean="0"/>
              <a:t> </a:t>
            </a:r>
            <a:r>
              <a:rPr lang="pl-PL" sz="2400" dirty="0" err="1" smtClean="0"/>
              <a:t>in</a:t>
            </a:r>
            <a:r>
              <a:rPr lang="pl-PL" sz="2400" dirty="0" smtClean="0"/>
              <a:t> </a:t>
            </a:r>
            <a:r>
              <a:rPr lang="pl-PL" sz="2400" dirty="0" err="1" smtClean="0"/>
              <a:t>gender</a:t>
            </a:r>
            <a:r>
              <a:rPr lang="pl-PL" sz="2400" dirty="0" smtClean="0"/>
              <a:t> </a:t>
            </a:r>
            <a:r>
              <a:rPr lang="pl-PL" sz="2400" dirty="0" err="1" smtClean="0"/>
              <a:t>issues</a:t>
            </a:r>
            <a:r>
              <a:rPr lang="pl-PL" sz="2400" dirty="0" smtClean="0"/>
              <a:t> </a:t>
            </a:r>
            <a:r>
              <a:rPr lang="en-US" sz="2400" dirty="0" smtClean="0"/>
              <a:t>and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level</a:t>
            </a:r>
            <a:r>
              <a:rPr lang="pl-PL" sz="2400" dirty="0" smtClean="0"/>
              <a:t> of </a:t>
            </a:r>
            <a:r>
              <a:rPr lang="en-US" sz="2400" dirty="0" smtClean="0"/>
              <a:t>understanding of the impact of gender on the lives of people in different areas;</a:t>
            </a:r>
          </a:p>
          <a:p>
            <a:r>
              <a:rPr lang="pl-PL" sz="2400" dirty="0" err="1" smtClean="0"/>
              <a:t>Taking</a:t>
            </a:r>
            <a:r>
              <a:rPr lang="pl-PL" sz="2400" dirty="0" smtClean="0"/>
              <a:t> part </a:t>
            </a:r>
            <a:r>
              <a:rPr lang="pl-PL" sz="2400" dirty="0" err="1" smtClean="0"/>
              <a:t>in</a:t>
            </a:r>
            <a:r>
              <a:rPr lang="pl-PL" sz="2400" dirty="0" smtClean="0"/>
              <a:t>  a </a:t>
            </a:r>
            <a:r>
              <a:rPr lang="en-US" sz="2400" dirty="0" smtClean="0"/>
              <a:t>lecture</a:t>
            </a:r>
            <a:r>
              <a:rPr lang="pl-PL" sz="2400" dirty="0" smtClean="0"/>
              <a:t> by </a:t>
            </a:r>
            <a:r>
              <a:rPr lang="en-US" sz="2400" dirty="0" err="1" smtClean="0"/>
              <a:t>Agn</a:t>
            </a:r>
            <a:r>
              <a:rPr lang="pl-PL" sz="2400" dirty="0" smtClean="0"/>
              <a:t>i</a:t>
            </a:r>
            <a:r>
              <a:rPr lang="en-US" sz="2400" dirty="0" err="1" smtClean="0"/>
              <a:t>es</a:t>
            </a:r>
            <a:r>
              <a:rPr lang="pl-PL" sz="2400" dirty="0" err="1" smtClean="0"/>
              <a:t>zka</a:t>
            </a:r>
            <a:r>
              <a:rPr lang="en-US" sz="2400" dirty="0" smtClean="0"/>
              <a:t> </a:t>
            </a:r>
            <a:r>
              <a:rPr lang="en-US" sz="2400" dirty="0" err="1" smtClean="0"/>
              <a:t>Sznajder</a:t>
            </a:r>
            <a:r>
              <a:rPr lang="en-US" sz="2400" dirty="0" smtClean="0"/>
              <a:t> on equal opportunities for women and men in the </a:t>
            </a:r>
            <a:r>
              <a:rPr lang="en-US" sz="2400" dirty="0" err="1" smtClean="0"/>
              <a:t>labo</a:t>
            </a:r>
            <a:r>
              <a:rPr lang="pl-PL" sz="2400" dirty="0" smtClean="0"/>
              <a:t>u</a:t>
            </a:r>
            <a:r>
              <a:rPr lang="en-US" sz="2400" dirty="0" smtClean="0"/>
              <a:t>r market</a:t>
            </a:r>
          </a:p>
          <a:p>
            <a:r>
              <a:rPr lang="pl-PL" sz="2400" dirty="0" err="1" smtClean="0"/>
              <a:t>Taking</a:t>
            </a:r>
            <a:r>
              <a:rPr lang="pl-PL" sz="2400" dirty="0" smtClean="0"/>
              <a:t> part </a:t>
            </a:r>
            <a:r>
              <a:rPr lang="pl-PL" sz="2400" dirty="0" err="1" smtClean="0"/>
              <a:t>in</a:t>
            </a:r>
            <a:r>
              <a:rPr lang="pl-PL" sz="2400" dirty="0" smtClean="0"/>
              <a:t> w</a:t>
            </a:r>
            <a:r>
              <a:rPr lang="en-US" sz="2400" dirty="0" err="1" smtClean="0"/>
              <a:t>orkshops</a:t>
            </a:r>
            <a:r>
              <a:rPr lang="en-US" sz="2400" dirty="0" smtClean="0"/>
              <a:t> </a:t>
            </a:r>
            <a:r>
              <a:rPr lang="pl-PL" sz="2400" dirty="0" err="1" smtClean="0"/>
              <a:t>conducted</a:t>
            </a:r>
            <a:r>
              <a:rPr lang="pl-PL" sz="2400" dirty="0" smtClean="0"/>
              <a:t> by </a:t>
            </a:r>
            <a:r>
              <a:rPr lang="en-US" sz="2400" dirty="0" err="1" smtClean="0"/>
              <a:t>Agnieszka</a:t>
            </a:r>
            <a:r>
              <a:rPr lang="en-US" sz="2400" dirty="0" smtClean="0"/>
              <a:t> </a:t>
            </a:r>
            <a:r>
              <a:rPr lang="en-US" sz="2400" dirty="0" err="1" smtClean="0"/>
              <a:t>Sznajder</a:t>
            </a:r>
            <a:r>
              <a:rPr lang="pl-PL" sz="2400" dirty="0" smtClean="0"/>
              <a:t> </a:t>
            </a:r>
            <a:r>
              <a:rPr lang="pl-PL" sz="2400" dirty="0" err="1" smtClean="0"/>
              <a:t>entitled</a:t>
            </a:r>
            <a:r>
              <a:rPr lang="pl-PL" sz="2400" dirty="0" smtClean="0"/>
              <a:t> </a:t>
            </a:r>
            <a:r>
              <a:rPr lang="pl-PL" sz="2400" i="1" dirty="0" err="1" smtClean="0"/>
              <a:t>Socio-cultural</a:t>
            </a:r>
            <a:r>
              <a:rPr lang="pl-PL" sz="2400" i="1" dirty="0" smtClean="0"/>
              <a:t> </a:t>
            </a:r>
            <a:r>
              <a:rPr lang="pl-PL" sz="2400" i="1" dirty="0" err="1" smtClean="0"/>
              <a:t>gender</a:t>
            </a:r>
            <a:r>
              <a:rPr lang="pl-PL" sz="2400" i="1" dirty="0" smtClean="0"/>
              <a:t> and </a:t>
            </a:r>
            <a:r>
              <a:rPr lang="pl-PL" sz="2400" i="1" dirty="0" err="1" smtClean="0"/>
              <a:t>its</a:t>
            </a:r>
            <a:r>
              <a:rPr lang="pl-PL" sz="2400" i="1" dirty="0" smtClean="0"/>
              <a:t> </a:t>
            </a:r>
            <a:r>
              <a:rPr lang="pl-PL" sz="2400" i="1" dirty="0" err="1" smtClean="0"/>
              <a:t>impact</a:t>
            </a:r>
            <a:r>
              <a:rPr lang="pl-PL" sz="2400" i="1" dirty="0" smtClean="0"/>
              <a:t> on life </a:t>
            </a:r>
            <a:r>
              <a:rPr lang="pl-PL" sz="2400" i="1" dirty="0" err="1" smtClean="0"/>
              <a:t>choices</a:t>
            </a:r>
            <a:r>
              <a:rPr lang="pl-PL" sz="2400" dirty="0" smtClean="0"/>
              <a:t>.</a:t>
            </a:r>
            <a:r>
              <a:rPr lang="en-US" sz="2400" dirty="0" smtClean="0"/>
              <a:t> 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Interviews on the role of gender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en-US" sz="4000" dirty="0" smtClean="0"/>
              <a:t>in society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556793"/>
            <a:ext cx="9144000" cy="5184575"/>
          </a:xfrm>
        </p:spPr>
        <p:txBody>
          <a:bodyPr>
            <a:noAutofit/>
          </a:bodyPr>
          <a:lstStyle/>
          <a:p>
            <a:r>
              <a:rPr lang="en-US" sz="2600" dirty="0" smtClean="0"/>
              <a:t>With </a:t>
            </a:r>
            <a:r>
              <a:rPr lang="en-US" sz="2600" b="1" dirty="0" err="1" smtClean="0"/>
              <a:t>Ewa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Rutkowska</a:t>
            </a:r>
            <a:r>
              <a:rPr lang="en-US" sz="2600" b="1" dirty="0" smtClean="0"/>
              <a:t> </a:t>
            </a:r>
            <a:r>
              <a:rPr lang="en-US" sz="2600" dirty="0" smtClean="0"/>
              <a:t>- a graduate </a:t>
            </a:r>
            <a:r>
              <a:rPr lang="pl-PL" sz="2600" dirty="0" err="1" smtClean="0"/>
              <a:t>from</a:t>
            </a:r>
            <a:r>
              <a:rPr lang="pl-PL" sz="2600" dirty="0" smtClean="0"/>
              <a:t> </a:t>
            </a:r>
            <a:r>
              <a:rPr lang="pl-PL" sz="2600" dirty="0" err="1" smtClean="0"/>
              <a:t>the</a:t>
            </a:r>
            <a:r>
              <a:rPr lang="pl-PL" sz="2600" dirty="0" smtClean="0"/>
              <a:t> </a:t>
            </a:r>
            <a:r>
              <a:rPr lang="en-US" sz="2600" dirty="0" smtClean="0"/>
              <a:t>UW</a:t>
            </a:r>
            <a:r>
              <a:rPr lang="pl-PL" sz="2600" dirty="0" smtClean="0"/>
              <a:t> </a:t>
            </a:r>
            <a:r>
              <a:rPr lang="pl-PL" sz="2600" dirty="0" err="1" smtClean="0"/>
              <a:t>(i</a:t>
            </a:r>
            <a:r>
              <a:rPr lang="pl-PL" sz="2600" dirty="0" smtClean="0"/>
              <a:t>n </a:t>
            </a:r>
            <a:r>
              <a:rPr lang="pl-PL" sz="2600" dirty="0" err="1" smtClean="0"/>
              <a:t>philosophy</a:t>
            </a:r>
            <a:r>
              <a:rPr lang="pl-PL" sz="2600" dirty="0" smtClean="0"/>
              <a:t>)</a:t>
            </a:r>
            <a:r>
              <a:rPr lang="en-US" sz="2600" dirty="0" smtClean="0"/>
              <a:t> and</a:t>
            </a:r>
            <a:r>
              <a:rPr lang="pl-PL" sz="2600" dirty="0" smtClean="0"/>
              <a:t> </a:t>
            </a:r>
            <a:r>
              <a:rPr lang="pl-PL" sz="2600" dirty="0" err="1" smtClean="0"/>
              <a:t>from</a:t>
            </a:r>
            <a:r>
              <a:rPr lang="en-US" sz="2600" dirty="0" smtClean="0"/>
              <a:t> the School of Social Sciences (P</a:t>
            </a:r>
            <a:r>
              <a:rPr lang="pl-PL" sz="2600" dirty="0" err="1" smtClean="0"/>
              <a:t>olish</a:t>
            </a:r>
            <a:r>
              <a:rPr lang="pl-PL" sz="2600" dirty="0" smtClean="0"/>
              <a:t> </a:t>
            </a:r>
            <a:r>
              <a:rPr lang="pl-PL" sz="2600" dirty="0" err="1" smtClean="0"/>
              <a:t>Academy</a:t>
            </a:r>
            <a:r>
              <a:rPr lang="pl-PL" sz="2600" dirty="0" smtClean="0"/>
              <a:t> of Sciences</a:t>
            </a:r>
            <a:r>
              <a:rPr lang="en-US" sz="2600" dirty="0" smtClean="0"/>
              <a:t>), </a:t>
            </a:r>
            <a:r>
              <a:rPr lang="pl-PL" sz="2600" dirty="0" smtClean="0"/>
              <a:t>a </a:t>
            </a:r>
            <a:r>
              <a:rPr lang="en-US" sz="2600" dirty="0" smtClean="0"/>
              <a:t>co-author of </a:t>
            </a:r>
            <a:r>
              <a:rPr lang="pl-PL" sz="2600" dirty="0" smtClean="0"/>
              <a:t>a</a:t>
            </a:r>
            <a:r>
              <a:rPr lang="en-US" sz="2600" dirty="0" smtClean="0"/>
              <a:t> guide for teachers</a:t>
            </a:r>
            <a:r>
              <a:rPr lang="pl-PL" sz="2600" dirty="0" smtClean="0"/>
              <a:t> ’’</a:t>
            </a:r>
            <a:r>
              <a:rPr lang="en-US" sz="2600" dirty="0" smtClean="0"/>
              <a:t>E</a:t>
            </a:r>
            <a:r>
              <a:rPr lang="pl-PL" sz="2600" dirty="0" err="1" smtClean="0"/>
              <a:t>qual</a:t>
            </a:r>
            <a:r>
              <a:rPr lang="en-US" sz="2600" dirty="0" smtClean="0"/>
              <a:t> school - education free from discrimination</a:t>
            </a:r>
            <a:r>
              <a:rPr lang="pl-PL" sz="2600" dirty="0" smtClean="0"/>
              <a:t>’’ </a:t>
            </a:r>
            <a:r>
              <a:rPr lang="en-US" sz="2600" dirty="0" smtClean="0"/>
              <a:t>and</a:t>
            </a:r>
            <a:r>
              <a:rPr lang="pl-PL" sz="2600" dirty="0" smtClean="0"/>
              <a:t> of</a:t>
            </a:r>
            <a:r>
              <a:rPr lang="en-US" sz="2600" dirty="0" smtClean="0"/>
              <a:t> reports </a:t>
            </a:r>
            <a:r>
              <a:rPr lang="pl-PL" sz="2600" dirty="0" smtClean="0"/>
              <a:t>on </a:t>
            </a:r>
            <a:r>
              <a:rPr lang="en-US" sz="2600" dirty="0" smtClean="0"/>
              <a:t>violence against women </a:t>
            </a:r>
            <a:r>
              <a:rPr lang="pl-PL" sz="2600" dirty="0" smtClean="0"/>
              <a:t>and on</a:t>
            </a:r>
            <a:r>
              <a:rPr lang="en-US" sz="2600" dirty="0" smtClean="0"/>
              <a:t> Gender Mainstreaming</a:t>
            </a:r>
            <a:r>
              <a:rPr lang="pl-PL" sz="2600" dirty="0" smtClean="0"/>
              <a:t> </a:t>
            </a:r>
            <a:r>
              <a:rPr lang="pl-PL" sz="2600" dirty="0" err="1" smtClean="0"/>
              <a:t>in</a:t>
            </a:r>
            <a:r>
              <a:rPr lang="pl-PL" sz="2600" dirty="0" smtClean="0"/>
              <a:t> </a:t>
            </a:r>
            <a:r>
              <a:rPr lang="pl-PL" sz="2600" dirty="0" err="1" smtClean="0"/>
              <a:t>Polish</a:t>
            </a:r>
            <a:r>
              <a:rPr lang="pl-PL" sz="2600" dirty="0" smtClean="0"/>
              <a:t> </a:t>
            </a:r>
            <a:r>
              <a:rPr lang="en-US" sz="2600" dirty="0" smtClean="0"/>
              <a:t>education</a:t>
            </a:r>
            <a:r>
              <a:rPr lang="pl-PL" sz="2600" dirty="0" smtClean="0"/>
              <a:t>, </a:t>
            </a:r>
            <a:r>
              <a:rPr lang="pl-PL" sz="2600" dirty="0" err="1" smtClean="0"/>
              <a:t>prepared</a:t>
            </a:r>
            <a:r>
              <a:rPr lang="pl-PL" sz="2600" dirty="0" smtClean="0"/>
              <a:t> </a:t>
            </a:r>
            <a:r>
              <a:rPr lang="en-US" sz="2600" dirty="0" smtClean="0"/>
              <a:t>for the </a:t>
            </a:r>
            <a:r>
              <a:rPr lang="en-US" sz="2600" i="1" dirty="0" err="1" smtClean="0"/>
              <a:t>Feminoteka</a:t>
            </a:r>
            <a:r>
              <a:rPr lang="pl-PL" sz="2600" dirty="0" smtClean="0"/>
              <a:t> </a:t>
            </a:r>
            <a:r>
              <a:rPr lang="en-US" sz="2600" dirty="0" smtClean="0"/>
              <a:t>Foundation and </a:t>
            </a:r>
            <a:r>
              <a:rPr lang="en-US" sz="2600" i="1" dirty="0" err="1" smtClean="0"/>
              <a:t>H.Boell</a:t>
            </a:r>
            <a:r>
              <a:rPr lang="pl-PL" sz="2600" i="1" dirty="0" smtClean="0"/>
              <a:t> </a:t>
            </a:r>
            <a:r>
              <a:rPr lang="en-US" sz="2600" dirty="0" smtClean="0"/>
              <a:t>Foundation</a:t>
            </a:r>
            <a:r>
              <a:rPr lang="pl-PL" sz="2600" dirty="0" smtClean="0"/>
              <a:t>;</a:t>
            </a:r>
          </a:p>
          <a:p>
            <a:endParaRPr lang="en-US" sz="2600" dirty="0" smtClean="0"/>
          </a:p>
          <a:p>
            <a:r>
              <a:rPr lang="en-US" sz="2600" dirty="0" smtClean="0"/>
              <a:t>With </a:t>
            </a:r>
            <a:r>
              <a:rPr lang="en-US" sz="2600" b="1" dirty="0" err="1" smtClean="0"/>
              <a:t>Agnieszka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Sznajder</a:t>
            </a:r>
            <a:r>
              <a:rPr lang="en-US" sz="2600" b="1" dirty="0" smtClean="0"/>
              <a:t> </a:t>
            </a:r>
            <a:r>
              <a:rPr lang="en-US" sz="2600" dirty="0" smtClean="0"/>
              <a:t>– </a:t>
            </a:r>
            <a:r>
              <a:rPr lang="pl-PL" sz="2600" dirty="0" err="1" smtClean="0"/>
              <a:t>an</a:t>
            </a:r>
            <a:r>
              <a:rPr lang="pl-PL" sz="2600" dirty="0" smtClean="0"/>
              <a:t> </a:t>
            </a:r>
            <a:r>
              <a:rPr lang="en-US" sz="2600" dirty="0" smtClean="0"/>
              <a:t>educator</a:t>
            </a:r>
            <a:r>
              <a:rPr lang="pl-PL" sz="2600" dirty="0" smtClean="0"/>
              <a:t> </a:t>
            </a:r>
            <a:r>
              <a:rPr lang="pl-PL" sz="2600" dirty="0" err="1" smtClean="0"/>
              <a:t>from</a:t>
            </a:r>
            <a:r>
              <a:rPr lang="pl-PL" sz="2600" dirty="0" smtClean="0"/>
              <a:t> </a:t>
            </a:r>
            <a:r>
              <a:rPr lang="pl-PL" sz="2600" dirty="0" err="1" smtClean="0"/>
              <a:t>the</a:t>
            </a:r>
            <a:r>
              <a:rPr lang="pl-PL" sz="2600" dirty="0" smtClean="0"/>
              <a:t> </a:t>
            </a:r>
            <a:r>
              <a:rPr lang="pl-PL" sz="2600" i="1" dirty="0"/>
              <a:t>A</a:t>
            </a:r>
            <a:r>
              <a:rPr lang="en-US" sz="2600" i="1" dirty="0" err="1" smtClean="0"/>
              <a:t>nti</a:t>
            </a:r>
            <a:r>
              <a:rPr lang="en-US" sz="2600" i="1" dirty="0" smtClean="0"/>
              <a:t>-discrimination</a:t>
            </a:r>
            <a:r>
              <a:rPr lang="pl-PL" sz="2600" i="1" dirty="0" smtClean="0"/>
              <a:t> </a:t>
            </a:r>
            <a:r>
              <a:rPr lang="pl-PL" sz="2600" i="1" dirty="0" err="1" smtClean="0"/>
              <a:t>Education</a:t>
            </a:r>
            <a:r>
              <a:rPr lang="en-US" sz="2600" i="1" dirty="0" smtClean="0"/>
              <a:t> Society</a:t>
            </a:r>
            <a:r>
              <a:rPr lang="en-US" sz="2600" dirty="0" smtClean="0"/>
              <a:t>;</a:t>
            </a:r>
            <a:endParaRPr lang="pl-PL" sz="2600" dirty="0" smtClean="0"/>
          </a:p>
          <a:p>
            <a:endParaRPr lang="en-US" sz="2600" dirty="0" smtClean="0"/>
          </a:p>
          <a:p>
            <a:r>
              <a:rPr lang="pl-PL" sz="2600" dirty="0" err="1" smtClean="0"/>
              <a:t>With</a:t>
            </a:r>
            <a:r>
              <a:rPr lang="pl-PL" sz="2600" dirty="0" smtClean="0"/>
              <a:t> a</a:t>
            </a:r>
            <a:r>
              <a:rPr lang="en-US" sz="2600" dirty="0" smtClean="0"/>
              <a:t> coach </a:t>
            </a:r>
            <a:r>
              <a:rPr lang="en-US" sz="2600" b="1" dirty="0" smtClean="0"/>
              <a:t>Marta </a:t>
            </a:r>
            <a:r>
              <a:rPr lang="en-US" sz="2600" b="1" dirty="0" err="1" smtClean="0"/>
              <a:t>Siciarek</a:t>
            </a:r>
            <a:r>
              <a:rPr lang="pl-PL" sz="2600" b="1" dirty="0" smtClean="0"/>
              <a:t> </a:t>
            </a:r>
            <a:r>
              <a:rPr lang="en-US" sz="2600" dirty="0" smtClean="0"/>
              <a:t>–</a:t>
            </a:r>
            <a:r>
              <a:rPr lang="pl-PL" sz="2600" dirty="0" smtClean="0"/>
              <a:t> an </a:t>
            </a:r>
            <a:r>
              <a:rPr lang="pl-PL" sz="2600" dirty="0" err="1" smtClean="0"/>
              <a:t>anti-discrimination</a:t>
            </a:r>
            <a:r>
              <a:rPr lang="pl-PL" sz="2600" dirty="0" smtClean="0"/>
              <a:t> </a:t>
            </a:r>
            <a:r>
              <a:rPr lang="pl-PL" sz="2600" dirty="0" err="1" smtClean="0"/>
              <a:t>instructor</a:t>
            </a:r>
            <a:r>
              <a:rPr lang="pl-PL" sz="2600" dirty="0" smtClean="0"/>
              <a:t>, a </a:t>
            </a:r>
            <a:r>
              <a:rPr lang="pl-PL" sz="2600" dirty="0" err="1" smtClean="0"/>
              <a:t>graduate</a:t>
            </a:r>
            <a:r>
              <a:rPr lang="pl-PL" sz="2600" dirty="0" smtClean="0"/>
              <a:t> </a:t>
            </a:r>
            <a:r>
              <a:rPr lang="pl-PL" sz="2600" dirty="0" err="1" smtClean="0"/>
              <a:t>from</a:t>
            </a:r>
            <a:r>
              <a:rPr lang="pl-PL" sz="2600" dirty="0" smtClean="0"/>
              <a:t> </a:t>
            </a:r>
            <a:r>
              <a:rPr lang="pl-PL" sz="2600" i="1" dirty="0" smtClean="0"/>
              <a:t>Willa Decjusza</a:t>
            </a:r>
            <a:endParaRPr lang="pl-PL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820472" cy="922114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The objectives and content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en-US" sz="3200" dirty="0" smtClean="0"/>
              <a:t>of </a:t>
            </a:r>
            <a:r>
              <a:rPr lang="en-US" sz="3200" dirty="0" err="1" smtClean="0"/>
              <a:t>Agn</a:t>
            </a:r>
            <a:r>
              <a:rPr lang="pl-PL" sz="3200" dirty="0" err="1" smtClean="0"/>
              <a:t>ieszka</a:t>
            </a:r>
            <a:r>
              <a:rPr lang="en-US" sz="3200" dirty="0" smtClean="0"/>
              <a:t> </a:t>
            </a:r>
            <a:r>
              <a:rPr lang="en-US" sz="3200" dirty="0" err="1" smtClean="0"/>
              <a:t>Sznajder</a:t>
            </a:r>
            <a:r>
              <a:rPr lang="pl-PL" sz="3200" dirty="0" smtClean="0"/>
              <a:t>’s </a:t>
            </a:r>
            <a:r>
              <a:rPr lang="en-US" sz="3200" dirty="0" smtClean="0"/>
              <a:t>lecture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700808"/>
            <a:ext cx="8784976" cy="44644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u="sng" dirty="0" err="1" smtClean="0"/>
              <a:t>Objective</a:t>
            </a:r>
            <a:r>
              <a:rPr lang="pl-PL" sz="2400" u="sng" dirty="0" smtClean="0"/>
              <a:t>: </a:t>
            </a:r>
          </a:p>
          <a:p>
            <a:pPr>
              <a:buNone/>
            </a:pPr>
            <a:r>
              <a:rPr lang="pl-PL" sz="2400" dirty="0" err="1" smtClean="0"/>
              <a:t>Explaining</a:t>
            </a:r>
            <a:r>
              <a:rPr lang="pl-PL" sz="2400" dirty="0" smtClean="0"/>
              <a:t> the </a:t>
            </a:r>
            <a:r>
              <a:rPr lang="pl-PL" sz="2400" dirty="0" err="1" smtClean="0"/>
              <a:t>principle</a:t>
            </a:r>
            <a:r>
              <a:rPr lang="pl-PL" sz="2400" dirty="0" smtClean="0"/>
              <a:t> of </a:t>
            </a:r>
            <a:r>
              <a:rPr lang="pl-PL" sz="2400" dirty="0" err="1" smtClean="0"/>
              <a:t>equal</a:t>
            </a:r>
            <a:r>
              <a:rPr lang="pl-PL" sz="2400" dirty="0" smtClean="0"/>
              <a:t> </a:t>
            </a:r>
            <a:r>
              <a:rPr lang="pl-PL" sz="2400" dirty="0" err="1" smtClean="0"/>
              <a:t>opportunities</a:t>
            </a:r>
            <a:r>
              <a:rPr lang="pl-PL" sz="2400" dirty="0" smtClean="0"/>
              <a:t> for men and </a:t>
            </a:r>
            <a:r>
              <a:rPr lang="pl-PL" sz="2400" dirty="0" err="1" smtClean="0"/>
              <a:t>women</a:t>
            </a:r>
            <a:r>
              <a:rPr lang="pl-PL" sz="2400" dirty="0" smtClean="0"/>
              <a:t>.</a:t>
            </a:r>
          </a:p>
          <a:p>
            <a:pPr>
              <a:buNone/>
            </a:pPr>
            <a:endParaRPr lang="pl-PL" sz="2400" dirty="0" smtClean="0"/>
          </a:p>
          <a:p>
            <a:pPr>
              <a:buNone/>
            </a:pPr>
            <a:endParaRPr lang="pl-PL" sz="2400" dirty="0" smtClean="0"/>
          </a:p>
          <a:p>
            <a:pPr>
              <a:buNone/>
            </a:pPr>
            <a:r>
              <a:rPr lang="pl-PL" sz="2400" u="sng" dirty="0" err="1" smtClean="0"/>
              <a:t>Content</a:t>
            </a:r>
            <a:r>
              <a:rPr lang="pl-PL" sz="2400" u="sng" dirty="0" smtClean="0"/>
              <a:t> of </a:t>
            </a:r>
            <a:r>
              <a:rPr lang="pl-PL" sz="2400" u="sng" dirty="0" err="1" smtClean="0"/>
              <a:t>the</a:t>
            </a:r>
            <a:r>
              <a:rPr lang="pl-PL" sz="2400" u="sng" dirty="0" smtClean="0"/>
              <a:t> </a:t>
            </a:r>
            <a:r>
              <a:rPr lang="pl-PL" sz="2400" u="sng" dirty="0" err="1" smtClean="0"/>
              <a:t>lecture</a:t>
            </a:r>
            <a:r>
              <a:rPr lang="pl-PL" sz="2400" u="sng" dirty="0" smtClean="0"/>
              <a:t>:</a:t>
            </a:r>
          </a:p>
          <a:p>
            <a:r>
              <a:rPr lang="en-US" sz="2400" dirty="0" smtClean="0"/>
              <a:t>Myths and facts relating to the principle of equal opportunities.</a:t>
            </a:r>
            <a:endParaRPr lang="pl-PL" sz="2400" dirty="0" smtClean="0"/>
          </a:p>
          <a:p>
            <a:r>
              <a:rPr lang="en-US" sz="2400" dirty="0" smtClean="0"/>
              <a:t>Gender stereotypes: the stereotype of femininity and masculinity</a:t>
            </a:r>
            <a:r>
              <a:rPr lang="pl-PL" sz="2400" dirty="0" smtClean="0"/>
              <a:t>.</a:t>
            </a:r>
          </a:p>
          <a:p>
            <a:r>
              <a:rPr lang="en-US" sz="2400" dirty="0" smtClean="0"/>
              <a:t>Discrimination in the </a:t>
            </a:r>
            <a:r>
              <a:rPr lang="en-US" sz="2400" dirty="0" err="1" smtClean="0"/>
              <a:t>labo</a:t>
            </a:r>
            <a:r>
              <a:rPr lang="pl-PL" sz="2400" dirty="0" smtClean="0"/>
              <a:t>u</a:t>
            </a:r>
            <a:r>
              <a:rPr lang="en-US" sz="2400" dirty="0" smtClean="0"/>
              <a:t>r market.</a:t>
            </a:r>
          </a:p>
          <a:p>
            <a:r>
              <a:rPr lang="en-US" sz="2400" dirty="0" smtClean="0"/>
              <a:t>Gender Mainstreaming and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en-US" sz="2400" dirty="0" smtClean="0"/>
              <a:t> EU policy in the implementation of the principle of equal opportunities for women and men.</a:t>
            </a:r>
            <a:endParaRPr lang="pl-PL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Anti-discrimination workshops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en-US" sz="3200" dirty="0" smtClean="0"/>
              <a:t>on October 30</a:t>
            </a:r>
            <a:r>
              <a:rPr lang="pl-PL" sz="3200" dirty="0" smtClean="0"/>
              <a:t>th,</a:t>
            </a:r>
            <a:r>
              <a:rPr lang="en-US" sz="3200" dirty="0" smtClean="0"/>
              <a:t> 2012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1125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u="sng" dirty="0" smtClean="0"/>
              <a:t>Objective</a:t>
            </a:r>
            <a:r>
              <a:rPr lang="en-US" sz="2400" dirty="0" smtClean="0"/>
              <a:t>: </a:t>
            </a:r>
            <a:endParaRPr lang="pl-PL" sz="2400" dirty="0" smtClean="0"/>
          </a:p>
          <a:p>
            <a:pPr>
              <a:buNone/>
            </a:pPr>
            <a:r>
              <a:rPr lang="en-US" sz="2400" dirty="0" smtClean="0"/>
              <a:t>A reflection on the socio-cultural gender and its impact on career</a:t>
            </a:r>
            <a:endParaRPr lang="pl-PL" sz="2400" dirty="0" smtClean="0"/>
          </a:p>
          <a:p>
            <a:pPr>
              <a:buNone/>
            </a:pPr>
            <a:r>
              <a:rPr lang="en-US" sz="2400" dirty="0" smtClean="0"/>
              <a:t>choices and education of young people</a:t>
            </a:r>
            <a:endParaRPr lang="pl-PL" sz="2400" dirty="0" smtClean="0"/>
          </a:p>
          <a:p>
            <a:pPr>
              <a:buNone/>
            </a:pPr>
            <a:endParaRPr lang="pl-PL" sz="2400" dirty="0" smtClean="0"/>
          </a:p>
          <a:p>
            <a:pPr>
              <a:buNone/>
            </a:pPr>
            <a:endParaRPr lang="pl-PL" sz="2400" dirty="0" smtClean="0"/>
          </a:p>
          <a:p>
            <a:pPr>
              <a:buNone/>
            </a:pPr>
            <a:r>
              <a:rPr lang="en-US" sz="2400" u="sng" dirty="0" smtClean="0"/>
              <a:t>The content of the workshop</a:t>
            </a:r>
            <a:r>
              <a:rPr lang="pl-PL" sz="2400" u="sng" dirty="0" smtClean="0"/>
              <a:t>s</a:t>
            </a:r>
            <a:r>
              <a:rPr lang="en-US" sz="2400" u="sng" dirty="0" smtClean="0"/>
              <a:t>:</a:t>
            </a:r>
            <a:endParaRPr lang="pl-PL" sz="2400" u="sng" dirty="0" smtClean="0"/>
          </a:p>
          <a:p>
            <a:r>
              <a:rPr lang="en-US" sz="2400" dirty="0" smtClean="0"/>
              <a:t>Biological sex and socio - cultural gender</a:t>
            </a:r>
          </a:p>
          <a:p>
            <a:r>
              <a:rPr lang="en-US" sz="2400" dirty="0" smtClean="0"/>
              <a:t>Gender and the </a:t>
            </a:r>
            <a:r>
              <a:rPr lang="en-US" sz="2400" dirty="0" err="1" smtClean="0"/>
              <a:t>labo</a:t>
            </a:r>
            <a:r>
              <a:rPr lang="pl-PL" sz="2400" dirty="0" smtClean="0"/>
              <a:t>u</a:t>
            </a:r>
            <a:r>
              <a:rPr lang="en-US" sz="2400" dirty="0" smtClean="0"/>
              <a:t>r market</a:t>
            </a:r>
            <a:r>
              <a:rPr lang="pl-PL" sz="2400" dirty="0" smtClean="0"/>
              <a:t>;</a:t>
            </a:r>
            <a:endParaRPr lang="en-US" sz="2400" dirty="0" smtClean="0"/>
          </a:p>
          <a:p>
            <a:r>
              <a:rPr lang="en-US" sz="2400" dirty="0" smtClean="0"/>
              <a:t>Responding to discrimination</a:t>
            </a:r>
            <a:r>
              <a:rPr lang="pl-PL" sz="2400" dirty="0" smtClean="0"/>
              <a:t> </a:t>
            </a:r>
            <a:r>
              <a:rPr lang="pl-PL" sz="2400" dirty="0" err="1" smtClean="0"/>
              <a:t>resulting</a:t>
            </a:r>
            <a:r>
              <a:rPr lang="pl-PL" sz="2400" dirty="0" smtClean="0"/>
              <a:t> </a:t>
            </a:r>
            <a:r>
              <a:rPr lang="pl-PL" sz="2400" dirty="0" err="1" smtClean="0"/>
              <a:t>from</a:t>
            </a:r>
            <a:r>
              <a:rPr lang="pl-PL" sz="2400" dirty="0" smtClean="0"/>
              <a:t> </a:t>
            </a:r>
            <a:r>
              <a:rPr lang="pl-PL" sz="2400" dirty="0" err="1" smtClean="0"/>
              <a:t>gender</a:t>
            </a:r>
            <a:r>
              <a:rPr lang="pl-PL" sz="2400" dirty="0" smtClean="0"/>
              <a:t> </a:t>
            </a:r>
            <a:r>
              <a:rPr lang="pl-PL" sz="2400" dirty="0" err="1" smtClean="0"/>
              <a:t>stereotypes</a:t>
            </a:r>
            <a:r>
              <a:rPr lang="pl-PL" sz="2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7308304" y="1755648"/>
            <a:ext cx="1454696" cy="52122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20482" name="Picture 2" descr="C:\Documents and Settings\Rutkowski\Pulpit\Od Bożeny\warsztaty genderowe pazdziernik\DSC01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5472382" cy="4104456"/>
          </a:xfrm>
          <a:prstGeom prst="rect">
            <a:avLst/>
          </a:prstGeom>
          <a:noFill/>
        </p:spPr>
      </p:pic>
      <p:pic>
        <p:nvPicPr>
          <p:cNvPr id="20483" name="Picture 3" descr="C:\Documents and Settings\Rutkowski\Pulpit\Od Bożeny\warsztaty genderowe pazdziernik\DSC01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4024" y="3025360"/>
            <a:ext cx="5109976" cy="3832640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979712" y="11663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 smtClean="0"/>
              <a:t>Activities</a:t>
            </a:r>
            <a:r>
              <a:rPr lang="en-US" sz="2800" dirty="0" smtClean="0"/>
              <a:t> </a:t>
            </a:r>
            <a:r>
              <a:rPr lang="pl-PL" sz="2800" dirty="0" err="1" smtClean="0"/>
              <a:t>during</a:t>
            </a:r>
            <a:r>
              <a:rPr lang="pl-PL" sz="2800" dirty="0" smtClean="0"/>
              <a:t> </a:t>
            </a:r>
            <a:r>
              <a:rPr lang="en-US" sz="2800" dirty="0" smtClean="0"/>
              <a:t>the workshop</a:t>
            </a:r>
            <a:r>
              <a:rPr lang="pl-PL" sz="2800" dirty="0" smtClean="0"/>
              <a:t>s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1506" name="Picture 2" descr="C:\Documents and Settings\Rutkowski\Pulpit\Od Bożeny\warsztaty genderowe pazdziernik\DSC01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08912" cy="6156939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403648" y="630932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O</a:t>
            </a:r>
            <a:r>
              <a:rPr lang="en-US" sz="2800" dirty="0" smtClean="0"/>
              <a:t>ne of the groups</a:t>
            </a:r>
            <a:r>
              <a:rPr lang="pl-PL" sz="2800" dirty="0" smtClean="0"/>
              <a:t> </a:t>
            </a:r>
            <a:r>
              <a:rPr lang="pl-PL" sz="2800" dirty="0" err="1" smtClean="0"/>
              <a:t>at</a:t>
            </a:r>
            <a:r>
              <a:rPr lang="pl-PL" sz="2800" dirty="0" smtClean="0"/>
              <a:t> </a:t>
            </a:r>
            <a:r>
              <a:rPr lang="pl-PL" sz="2800" dirty="0" err="1" smtClean="0"/>
              <a:t>work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ł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ł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1115</TotalTime>
  <Words>1636</Words>
  <Application>Microsoft Office PowerPoint</Application>
  <PresentationFormat>Pokaz na ekranie (4:3)</PresentationFormat>
  <Paragraphs>239</Paragraphs>
  <Slides>39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Moduł</vt:lpstr>
      <vt:lpstr>Comenius Project  School Factory of Initiatives-equal citizenship</vt:lpstr>
      <vt:lpstr>The most important goals  of the GENDER Campaign</vt:lpstr>
      <vt:lpstr>Strategies of the GENDER Campaign</vt:lpstr>
      <vt:lpstr>Gender Campaign Tasks</vt:lpstr>
      <vt:lpstr>Interviews on the role of gender  in society</vt:lpstr>
      <vt:lpstr>The objectives and content  of Agnieszka Sznajder’s lecture</vt:lpstr>
      <vt:lpstr>Anti-discrimination workshops  on October 30th, 2012</vt:lpstr>
      <vt:lpstr>  </vt:lpstr>
      <vt:lpstr> </vt:lpstr>
      <vt:lpstr> </vt:lpstr>
      <vt:lpstr> </vt:lpstr>
      <vt:lpstr> </vt:lpstr>
      <vt:lpstr> </vt:lpstr>
      <vt:lpstr>  </vt:lpstr>
      <vt:lpstr>A survey</vt:lpstr>
      <vt:lpstr>A survey</vt:lpstr>
      <vt:lpstr>Interview with Ewa Rutkowska   October 26th, 2012</vt:lpstr>
      <vt:lpstr>Interview with Agnieszka Sznajder  October 30th, 2012</vt:lpstr>
      <vt:lpstr>Interview with Marta Siciarek  October 18, 2012</vt:lpstr>
      <vt:lpstr>A display in our school hall: What is the new Comenius project about?</vt:lpstr>
      <vt:lpstr> </vt:lpstr>
      <vt:lpstr>  </vt:lpstr>
      <vt:lpstr> </vt:lpstr>
      <vt:lpstr> </vt:lpstr>
      <vt:lpstr> </vt:lpstr>
      <vt:lpstr> </vt:lpstr>
      <vt:lpstr> </vt:lpstr>
      <vt:lpstr> </vt:lpstr>
      <vt:lpstr> </vt:lpstr>
      <vt:lpstr> </vt:lpstr>
      <vt:lpstr> A survey</vt:lpstr>
      <vt:lpstr>Poster Action  as a result of a biology class</vt:lpstr>
      <vt:lpstr>Posters promoting equality</vt:lpstr>
      <vt:lpstr>  </vt:lpstr>
      <vt:lpstr> </vt:lpstr>
      <vt:lpstr> </vt:lpstr>
      <vt:lpstr>An article in the local newspaper „Tydzień Żyrardowa" (edition of 27th November, 2012)</vt:lpstr>
      <vt:lpstr> </vt:lpstr>
      <vt:lpstr> 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COMENIUS</dc:title>
  <dc:creator>Rutkowski</dc:creator>
  <cp:lastModifiedBy>Użytkownik</cp:lastModifiedBy>
  <cp:revision>163</cp:revision>
  <dcterms:created xsi:type="dcterms:W3CDTF">2012-12-06T20:18:18Z</dcterms:created>
  <dcterms:modified xsi:type="dcterms:W3CDTF">2013-03-16T18:02:04Z</dcterms:modified>
</cp:coreProperties>
</file>