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82" r:id="rId2"/>
    <p:sldId id="257" r:id="rId3"/>
    <p:sldId id="258" r:id="rId4"/>
    <p:sldId id="265" r:id="rId5"/>
    <p:sldId id="266" r:id="rId6"/>
    <p:sldId id="267" r:id="rId7"/>
    <p:sldId id="268" r:id="rId8"/>
    <p:sldId id="284" r:id="rId9"/>
    <p:sldId id="269" r:id="rId10"/>
    <p:sldId id="270" r:id="rId11"/>
    <p:sldId id="271" r:id="rId12"/>
    <p:sldId id="272" r:id="rId13"/>
    <p:sldId id="273" r:id="rId14"/>
    <p:sldId id="276" r:id="rId15"/>
    <p:sldId id="277" r:id="rId16"/>
    <p:sldId id="278" r:id="rId17"/>
    <p:sldId id="280" r:id="rId18"/>
    <p:sldId id="279" r:id="rId19"/>
    <p:sldId id="275" r:id="rId20"/>
    <p:sldId id="260" r:id="rId21"/>
    <p:sldId id="261" r:id="rId22"/>
    <p:sldId id="262" r:id="rId23"/>
    <p:sldId id="263" r:id="rId24"/>
    <p:sldId id="281" r:id="rId25"/>
    <p:sldId id="283" r:id="rId26"/>
    <p:sldId id="264"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6" autoAdjust="0"/>
    <p:restoredTop sz="94660"/>
  </p:normalViewPr>
  <p:slideViewPr>
    <p:cSldViewPr>
      <p:cViewPr>
        <p:scale>
          <a:sx n="50" d="100"/>
          <a:sy n="50" d="100"/>
        </p:scale>
        <p:origin x="-270" y="-4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D7A89-CFD7-4BD1-8465-74563F329A25}" type="datetimeFigureOut">
              <a:rPr lang="pl-PL" smtClean="0"/>
              <a:pPr/>
              <a:t>2013-03-16</a:t>
            </a:fld>
            <a:endParaRPr lang="pl-P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l-P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880A3-980F-4F22-8701-9E607CDF7992}" type="slidenum">
              <a:rPr lang="pl-PL" smtClean="0"/>
              <a:pPr/>
              <a:t>‹#›</a:t>
            </a:fld>
            <a:endParaRPr lang="pl-PL"/>
          </a:p>
        </p:txBody>
      </p:sp>
    </p:spTree>
    <p:extLst>
      <p:ext uri="{BB962C8B-B14F-4D97-AF65-F5344CB8AC3E}">
        <p14:creationId xmlns:p14="http://schemas.microsoft.com/office/powerpoint/2010/main" xmlns="" val="880570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od</a:t>
            </a:r>
            <a:endParaRPr lang="pl-PL" dirty="0"/>
          </a:p>
        </p:txBody>
      </p:sp>
      <p:sp>
        <p:nvSpPr>
          <p:cNvPr id="4" name="Slide Number Placeholder 3"/>
          <p:cNvSpPr>
            <a:spLocks noGrp="1"/>
          </p:cNvSpPr>
          <p:nvPr>
            <p:ph type="sldNum" sz="quarter" idx="10"/>
          </p:nvPr>
        </p:nvSpPr>
        <p:spPr/>
        <p:txBody>
          <a:bodyPr/>
          <a:lstStyle/>
          <a:p>
            <a:fld id="{7EC880A3-980F-4F22-8701-9E607CDF7992}" type="slidenum">
              <a:rPr lang="pl-PL" smtClean="0"/>
              <a:pPr/>
              <a:t>11</a:t>
            </a:fld>
            <a:endParaRPr lang="pl-PL"/>
          </a:p>
        </p:txBody>
      </p:sp>
    </p:spTree>
    <p:extLst>
      <p:ext uri="{BB962C8B-B14F-4D97-AF65-F5344CB8AC3E}">
        <p14:creationId xmlns:p14="http://schemas.microsoft.com/office/powerpoint/2010/main" xmlns="" val="3510530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1">
        <a:schemeClr val="bg1"/>
      </p:bgRef>
    </p:bg>
    <p:spTree>
      <p:nvGrpSpPr>
        <p:cNvPr id="1" name=""/>
        <p:cNvGrpSpPr/>
        <p:nvPr/>
      </p:nvGrpSpPr>
      <p:grpSpPr>
        <a:xfrm>
          <a:off x="0" y="0"/>
          <a:ext cx="0" cy="0"/>
          <a:chOff x="0" y="0"/>
          <a:chExt cx="0" cy="0"/>
        </a:xfrm>
      </p:grpSpPr>
      <p:sp>
        <p:nvSpPr>
          <p:cNvPr id="8" name="Tytuł 7"/>
          <p:cNvSpPr>
            <a:spLocks noGrp="1"/>
          </p:cNvSpPr>
          <p:nvPr>
            <p:ph type="ctrTitle"/>
          </p:nvPr>
        </p:nvSpPr>
        <p:spPr>
          <a:xfrm>
            <a:off x="2286000" y="3124200"/>
            <a:ext cx="6172200" cy="1894362"/>
          </a:xfrm>
        </p:spPr>
        <p:txBody>
          <a:bodyPr/>
          <a:lstStyle>
            <a:lvl1pPr>
              <a:defRPr b="1"/>
            </a:lvl1pPr>
          </a:lstStyle>
          <a:p>
            <a:r>
              <a:rPr kumimoji="0" lang="pl-PL" smtClean="0"/>
              <a:t>Kliknij, aby edytować styl</a:t>
            </a:r>
            <a:endParaRPr kumimoji="0" lang="en-US"/>
          </a:p>
        </p:txBody>
      </p:sp>
      <p:sp>
        <p:nvSpPr>
          <p:cNvPr id="9" name="Podtytuł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bwMode="auto">
          <a:xfrm rot="5400000">
            <a:off x="7764621" y="1174097"/>
            <a:ext cx="2286000" cy="381000"/>
          </a:xfrm>
        </p:spPr>
        <p:txBody>
          <a:bodyPr/>
          <a:lstStyle/>
          <a:p>
            <a:fld id="{987F4597-F2CE-4C20-8788-887AB4533C58}" type="datetimeFigureOut">
              <a:rPr lang="pl-PL" smtClean="0"/>
              <a:pPr/>
              <a:t>2013-03-16</a:t>
            </a:fld>
            <a:endParaRPr lang="pl-PL"/>
          </a:p>
        </p:txBody>
      </p:sp>
      <p:sp>
        <p:nvSpPr>
          <p:cNvPr id="17" name="Symbol zastępczy stopki 16"/>
          <p:cNvSpPr>
            <a:spLocks noGrp="1"/>
          </p:cNvSpPr>
          <p:nvPr>
            <p:ph type="ftr" sz="quarter" idx="11"/>
          </p:nvPr>
        </p:nvSpPr>
        <p:spPr bwMode="auto">
          <a:xfrm rot="5400000">
            <a:off x="7077269" y="4181669"/>
            <a:ext cx="3657600" cy="384048"/>
          </a:xfrm>
        </p:spPr>
        <p:txBody>
          <a:bodyPr/>
          <a:lstStyle/>
          <a:p>
            <a:endParaRPr lang="pl-PL"/>
          </a:p>
        </p:txBody>
      </p:sp>
      <p:sp>
        <p:nvSpPr>
          <p:cNvPr id="10" name="Prostokąt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Prostokąt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Łącznik prostoliniowy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Łącznik prostoliniowy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Łącznik prostoliniowy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Prostokąt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a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a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a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ymbol zastępczy numeru slajdu 28"/>
          <p:cNvSpPr>
            <a:spLocks noGrp="1"/>
          </p:cNvSpPr>
          <p:nvPr>
            <p:ph type="sldNum" sz="quarter" idx="12"/>
          </p:nvPr>
        </p:nvSpPr>
        <p:spPr bwMode="auto">
          <a:xfrm>
            <a:off x="1325544" y="4928702"/>
            <a:ext cx="609600" cy="517524"/>
          </a:xfrm>
        </p:spPr>
        <p:txBody>
          <a:bodyPr/>
          <a:lstStyle/>
          <a:p>
            <a:fld id="{170CA551-5310-4F27-AE3E-6B958A7FD02C}"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87F4597-F2CE-4C20-8788-887AB4533C58}" type="datetimeFigureOut">
              <a:rPr lang="pl-PL" smtClean="0"/>
              <a:pPr/>
              <a:t>2013-03-16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70CA551-5310-4F27-AE3E-6B958A7FD02C}"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9"/>
            <a:ext cx="1676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987F4597-F2CE-4C20-8788-887AB4533C58}" type="datetimeFigureOut">
              <a:rPr lang="pl-PL" smtClean="0"/>
              <a:pPr/>
              <a:t>2013-03-16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70CA551-5310-4F27-AE3E-6B958A7FD02C}"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8" name="Symbol zastępczy zawartości 7"/>
          <p:cNvSpPr>
            <a:spLocks noGrp="1"/>
          </p:cNvSpPr>
          <p:nvPr>
            <p:ph sz="quarter" idx="1"/>
          </p:nvPr>
        </p:nvSpPr>
        <p:spPr>
          <a:xfrm>
            <a:off x="457200" y="1600200"/>
            <a:ext cx="7467600" cy="48737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4"/>
          </p:nvPr>
        </p:nvSpPr>
        <p:spPr/>
        <p:txBody>
          <a:bodyPr rtlCol="0"/>
          <a:lstStyle/>
          <a:p>
            <a:fld id="{987F4597-F2CE-4C20-8788-887AB4533C58}" type="datetimeFigureOut">
              <a:rPr lang="pl-PL" smtClean="0"/>
              <a:pPr/>
              <a:t>2013-03-16</a:t>
            </a:fld>
            <a:endParaRPr lang="pl-PL"/>
          </a:p>
        </p:txBody>
      </p:sp>
      <p:sp>
        <p:nvSpPr>
          <p:cNvPr id="9" name="Symbol zastępczy numeru slajdu 8"/>
          <p:cNvSpPr>
            <a:spLocks noGrp="1"/>
          </p:cNvSpPr>
          <p:nvPr>
            <p:ph type="sldNum" sz="quarter" idx="15"/>
          </p:nvPr>
        </p:nvSpPr>
        <p:spPr/>
        <p:txBody>
          <a:bodyPr rtlCol="0"/>
          <a:lstStyle/>
          <a:p>
            <a:fld id="{170CA551-5310-4F27-AE3E-6B958A7FD02C}" type="slidenum">
              <a:rPr lang="pl-PL" smtClean="0"/>
              <a:pPr/>
              <a:t>‹#›</a:t>
            </a:fld>
            <a:endParaRPr lang="pl-PL"/>
          </a:p>
        </p:txBody>
      </p:sp>
      <p:sp>
        <p:nvSpPr>
          <p:cNvPr id="10" name="Symbol zastępczy stopki 9"/>
          <p:cNvSpPr>
            <a:spLocks noGrp="1"/>
          </p:cNvSpPr>
          <p:nvPr>
            <p:ph type="ftr" sz="quarter" idx="16"/>
          </p:nvPr>
        </p:nvSpPr>
        <p:spPr/>
        <p:txBody>
          <a:bodyPr rtlCol="0"/>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1">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286000" y="2895600"/>
            <a:ext cx="6172200" cy="2053590"/>
          </a:xfrm>
        </p:spPr>
        <p:txBody>
          <a:bodyPr/>
          <a:lstStyle>
            <a:lvl1pPr algn="l">
              <a:buNone/>
              <a:defRPr sz="3000" b="1" cap="small"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bwMode="auto">
          <a:xfrm rot="5400000">
            <a:off x="7763256" y="1170432"/>
            <a:ext cx="2286000" cy="381000"/>
          </a:xfrm>
        </p:spPr>
        <p:txBody>
          <a:bodyPr/>
          <a:lstStyle/>
          <a:p>
            <a:fld id="{987F4597-F2CE-4C20-8788-887AB4533C58}" type="datetimeFigureOut">
              <a:rPr lang="pl-PL" smtClean="0"/>
              <a:pPr/>
              <a:t>2013-03-16</a:t>
            </a:fld>
            <a:endParaRPr lang="pl-PL"/>
          </a:p>
        </p:txBody>
      </p:sp>
      <p:sp>
        <p:nvSpPr>
          <p:cNvPr id="5" name="Symbol zastępczy stopki 4"/>
          <p:cNvSpPr>
            <a:spLocks noGrp="1"/>
          </p:cNvSpPr>
          <p:nvPr>
            <p:ph type="ftr" sz="quarter" idx="11"/>
          </p:nvPr>
        </p:nvSpPr>
        <p:spPr bwMode="auto">
          <a:xfrm rot="5400000">
            <a:off x="7077456" y="4178808"/>
            <a:ext cx="3657600" cy="384048"/>
          </a:xfrm>
        </p:spPr>
        <p:txBody>
          <a:bodyPr/>
          <a:lstStyle/>
          <a:p>
            <a:endParaRPr lang="pl-PL"/>
          </a:p>
        </p:txBody>
      </p:sp>
      <p:sp>
        <p:nvSpPr>
          <p:cNvPr id="9" name="Prostokąt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Łącznik prostoliniowy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Łącznik prostoliniowy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Łącznik prostoliniowy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Łącznik prostoliniowy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rostokąt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a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a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a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a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a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Łącznik prostoliniowy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ymbol zastępczy numeru slajdu 5"/>
          <p:cNvSpPr>
            <a:spLocks noGrp="1"/>
          </p:cNvSpPr>
          <p:nvPr>
            <p:ph type="sldNum" sz="quarter" idx="12"/>
          </p:nvPr>
        </p:nvSpPr>
        <p:spPr bwMode="auto">
          <a:xfrm>
            <a:off x="1340616" y="4928702"/>
            <a:ext cx="609600" cy="517524"/>
          </a:xfrm>
        </p:spPr>
        <p:txBody>
          <a:bodyPr/>
          <a:lstStyle/>
          <a:p>
            <a:fld id="{170CA551-5310-4F27-AE3E-6B958A7FD02C}"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987F4597-F2CE-4C20-8788-887AB4533C58}" type="datetimeFigureOut">
              <a:rPr lang="pl-PL" smtClean="0"/>
              <a:pPr/>
              <a:t>2013-03-16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70CA551-5310-4F27-AE3E-6B958A7FD02C}" type="slidenum">
              <a:rPr lang="pl-PL" smtClean="0"/>
              <a:pPr/>
              <a:t>‹#›</a:t>
            </a:fld>
            <a:endParaRPr lang="pl-PL"/>
          </a:p>
        </p:txBody>
      </p:sp>
      <p:sp>
        <p:nvSpPr>
          <p:cNvPr id="9" name="Symbol zastępczy zawartości 8"/>
          <p:cNvSpPr>
            <a:spLocks noGrp="1"/>
          </p:cNvSpPr>
          <p:nvPr>
            <p:ph sz="quarter" idx="1"/>
          </p:nvPr>
        </p:nvSpPr>
        <p:spPr>
          <a:xfrm>
            <a:off x="457200"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270248" y="1600200"/>
            <a:ext cx="3657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7543800" cy="1143000"/>
          </a:xfrm>
        </p:spPr>
        <p:txBody>
          <a:bodyPr anchor="b"/>
          <a:lstStyle>
            <a:lvl1pPr>
              <a:defRPr/>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987F4597-F2CE-4C20-8788-887AB4533C58}" type="datetimeFigureOut">
              <a:rPr lang="pl-PL" smtClean="0"/>
              <a:pPr/>
              <a:t>2013-03-16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70CA551-5310-4F27-AE3E-6B958A7FD02C}" type="slidenum">
              <a:rPr lang="pl-PL" smtClean="0"/>
              <a:pPr/>
              <a:t>‹#›</a:t>
            </a:fld>
            <a:endParaRPr lang="pl-PL"/>
          </a:p>
        </p:txBody>
      </p:sp>
      <p:sp>
        <p:nvSpPr>
          <p:cNvPr id="11" name="Symbol zastępczy zawartości 10"/>
          <p:cNvSpPr>
            <a:spLocks noGrp="1"/>
          </p:cNvSpPr>
          <p:nvPr>
            <p:ph sz="quarter" idx="2"/>
          </p:nvPr>
        </p:nvSpPr>
        <p:spPr>
          <a:xfrm>
            <a:off x="457200"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371975" y="2362200"/>
            <a:ext cx="3657600" cy="38862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2" name="Symbol zastępczy tekstu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
        <p:nvSpPr>
          <p:cNvPr id="14" name="Symbol zastępczy tekstu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l-PL" smtClean="0"/>
              <a:t>Kliknij, aby edytować style wzorca tekstu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6" name="Symbol zastępczy daty 5"/>
          <p:cNvSpPr>
            <a:spLocks noGrp="1"/>
          </p:cNvSpPr>
          <p:nvPr>
            <p:ph type="dt" sz="half" idx="10"/>
          </p:nvPr>
        </p:nvSpPr>
        <p:spPr/>
        <p:txBody>
          <a:bodyPr rtlCol="0"/>
          <a:lstStyle/>
          <a:p>
            <a:fld id="{987F4597-F2CE-4C20-8788-887AB4533C58}" type="datetimeFigureOut">
              <a:rPr lang="pl-PL" smtClean="0"/>
              <a:pPr/>
              <a:t>2013-03-16</a:t>
            </a:fld>
            <a:endParaRPr lang="pl-PL"/>
          </a:p>
        </p:txBody>
      </p:sp>
      <p:sp>
        <p:nvSpPr>
          <p:cNvPr id="7" name="Symbol zastępczy numeru slajdu 6"/>
          <p:cNvSpPr>
            <a:spLocks noGrp="1"/>
          </p:cNvSpPr>
          <p:nvPr>
            <p:ph type="sldNum" sz="quarter" idx="11"/>
          </p:nvPr>
        </p:nvSpPr>
        <p:spPr/>
        <p:txBody>
          <a:bodyPr rtlCol="0"/>
          <a:lstStyle/>
          <a:p>
            <a:fld id="{170CA551-5310-4F27-AE3E-6B958A7FD02C}" type="slidenum">
              <a:rPr lang="pl-PL" smtClean="0"/>
              <a:pPr/>
              <a:t>‹#›</a:t>
            </a:fld>
            <a:endParaRPr lang="pl-PL"/>
          </a:p>
        </p:txBody>
      </p:sp>
      <p:sp>
        <p:nvSpPr>
          <p:cNvPr id="8" name="Symbol zastępczy stopki 7"/>
          <p:cNvSpPr>
            <a:spLocks noGrp="1"/>
          </p:cNvSpPr>
          <p:nvPr>
            <p:ph type="ftr" sz="quarter" idx="12"/>
          </p:nvPr>
        </p:nvSpPr>
        <p:spPr/>
        <p:txBody>
          <a:bodyPr rtlCol="0"/>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87F4597-F2CE-4C20-8788-887AB4533C58}" type="datetimeFigureOut">
              <a:rPr lang="pl-PL" smtClean="0"/>
              <a:pPr/>
              <a:t>2013-03-16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70CA551-5310-4F27-AE3E-6B958A7FD02C}"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1">
        <a:schemeClr val="bg1"/>
      </p:bgRef>
    </p:bg>
    <p:spTree>
      <p:nvGrpSpPr>
        <p:cNvPr id="1" name=""/>
        <p:cNvGrpSpPr/>
        <p:nvPr/>
      </p:nvGrpSpPr>
      <p:grpSpPr>
        <a:xfrm>
          <a:off x="0" y="0"/>
          <a:ext cx="0" cy="0"/>
          <a:chOff x="0" y="0"/>
          <a:chExt cx="0" cy="0"/>
        </a:xfrm>
      </p:grpSpPr>
      <p:sp>
        <p:nvSpPr>
          <p:cNvPr id="10" name="Łącznik prostoliniowy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ytuł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8" name="Łącznik prostoliniowy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Łącznik prostoliniowy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Łącznik prostoliniowy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Prostokąt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Łącznik prostoliniowy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a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ymbol zastępczy zawartości 17"/>
          <p:cNvSpPr>
            <a:spLocks noGrp="1"/>
          </p:cNvSpPr>
          <p:nvPr>
            <p:ph sz="quarter" idx="1"/>
          </p:nvPr>
        </p:nvSpPr>
        <p:spPr>
          <a:xfrm>
            <a:off x="304800" y="274320"/>
            <a:ext cx="5638800" cy="6327648"/>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1" name="Symbol zastępczy daty 20"/>
          <p:cNvSpPr>
            <a:spLocks noGrp="1"/>
          </p:cNvSpPr>
          <p:nvPr>
            <p:ph type="dt" sz="half" idx="14"/>
          </p:nvPr>
        </p:nvSpPr>
        <p:spPr/>
        <p:txBody>
          <a:bodyPr rtlCol="0"/>
          <a:lstStyle/>
          <a:p>
            <a:fld id="{987F4597-F2CE-4C20-8788-887AB4533C58}" type="datetimeFigureOut">
              <a:rPr lang="pl-PL" smtClean="0"/>
              <a:pPr/>
              <a:t>2013-03-16</a:t>
            </a:fld>
            <a:endParaRPr lang="pl-PL"/>
          </a:p>
        </p:txBody>
      </p:sp>
      <p:sp>
        <p:nvSpPr>
          <p:cNvPr id="22" name="Symbol zastępczy numeru slajdu 21"/>
          <p:cNvSpPr>
            <a:spLocks noGrp="1"/>
          </p:cNvSpPr>
          <p:nvPr>
            <p:ph type="sldNum" sz="quarter" idx="15"/>
          </p:nvPr>
        </p:nvSpPr>
        <p:spPr/>
        <p:txBody>
          <a:bodyPr rtlCol="0"/>
          <a:lstStyle/>
          <a:p>
            <a:fld id="{170CA551-5310-4F27-AE3E-6B958A7FD02C}" type="slidenum">
              <a:rPr lang="pl-PL" smtClean="0"/>
              <a:pPr/>
              <a:t>‹#›</a:t>
            </a:fld>
            <a:endParaRPr lang="pl-PL"/>
          </a:p>
        </p:txBody>
      </p:sp>
      <p:sp>
        <p:nvSpPr>
          <p:cNvPr id="23" name="Symbol zastępczy stopki 22"/>
          <p:cNvSpPr>
            <a:spLocks noGrp="1"/>
          </p:cNvSpPr>
          <p:nvPr>
            <p:ph type="ftr" sz="quarter" idx="16"/>
          </p:nvPr>
        </p:nvSpPr>
        <p:spPr/>
        <p:txBody>
          <a:bodyPr rtlCol="0"/>
          <a:lstStyle/>
          <a:p>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Łącznik prostoliniowy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a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ytuł 1"/>
          <p:cNvSpPr>
            <a:spLocks noGrp="1"/>
          </p:cNvSpPr>
          <p:nvPr>
            <p:ph type="title"/>
          </p:nvPr>
        </p:nvSpPr>
        <p:spPr>
          <a:xfrm rot="5400000">
            <a:off x="3350133" y="3200400"/>
            <a:ext cx="6309360" cy="457200"/>
          </a:xfrm>
        </p:spPr>
        <p:txBody>
          <a:bodyPr anchor="b"/>
          <a:lstStyle>
            <a:lvl1pPr algn="l">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10" name="Łącznik prostoliniowy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Prostokąt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Łącznik prostoliniowy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Łącznik prostoliniowy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Łącznik prostoliniowy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ymbol zastępczy daty 16"/>
          <p:cNvSpPr>
            <a:spLocks noGrp="1"/>
          </p:cNvSpPr>
          <p:nvPr>
            <p:ph type="dt" sz="half" idx="10"/>
          </p:nvPr>
        </p:nvSpPr>
        <p:spPr/>
        <p:txBody>
          <a:bodyPr rtlCol="0"/>
          <a:lstStyle/>
          <a:p>
            <a:fld id="{987F4597-F2CE-4C20-8788-887AB4533C58}" type="datetimeFigureOut">
              <a:rPr lang="pl-PL" smtClean="0"/>
              <a:pPr/>
              <a:t>2013-03-16</a:t>
            </a:fld>
            <a:endParaRPr lang="pl-PL"/>
          </a:p>
        </p:txBody>
      </p:sp>
      <p:sp>
        <p:nvSpPr>
          <p:cNvPr id="18" name="Symbol zastępczy numeru slajdu 17"/>
          <p:cNvSpPr>
            <a:spLocks noGrp="1"/>
          </p:cNvSpPr>
          <p:nvPr>
            <p:ph type="sldNum" sz="quarter" idx="11"/>
          </p:nvPr>
        </p:nvSpPr>
        <p:spPr/>
        <p:txBody>
          <a:bodyPr rtlCol="0"/>
          <a:lstStyle/>
          <a:p>
            <a:fld id="{170CA551-5310-4F27-AE3E-6B958A7FD02C}" type="slidenum">
              <a:rPr lang="pl-PL" smtClean="0"/>
              <a:pPr/>
              <a:t>‹#›</a:t>
            </a:fld>
            <a:endParaRPr lang="pl-PL"/>
          </a:p>
        </p:txBody>
      </p:sp>
      <p:sp>
        <p:nvSpPr>
          <p:cNvPr id="21" name="Symbol zastępczy stopki 20"/>
          <p:cNvSpPr>
            <a:spLocks noGrp="1"/>
          </p:cNvSpPr>
          <p:nvPr>
            <p:ph type="ftr" sz="quarter" idx="12"/>
          </p:nvPr>
        </p:nvSpPr>
        <p:spPr/>
        <p:txBody>
          <a:bodyPr rtlCol="0"/>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Łącznik prostoliniowy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ymbol zastępczy tytułu 21"/>
          <p:cNvSpPr>
            <a:spLocks noGrp="1"/>
          </p:cNvSpPr>
          <p:nvPr>
            <p:ph type="title"/>
          </p:nvPr>
        </p:nvSpPr>
        <p:spPr>
          <a:xfrm>
            <a:off x="457200" y="274638"/>
            <a:ext cx="7467600" cy="1143000"/>
          </a:xfrm>
          <a:prstGeom prst="rect">
            <a:avLst/>
          </a:prstGeom>
        </p:spPr>
        <p:txBody>
          <a:bodyPr vert="horz" anchor="b">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87F4597-F2CE-4C20-8788-887AB4533C58}" type="datetimeFigureOut">
              <a:rPr lang="pl-PL" smtClean="0"/>
              <a:pPr/>
              <a:t>2013-03-16</a:t>
            </a:fld>
            <a:endParaRPr lang="pl-PL"/>
          </a:p>
        </p:txBody>
      </p:sp>
      <p:sp>
        <p:nvSpPr>
          <p:cNvPr id="3" name="Symbol zastępczy stopki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l-PL"/>
          </a:p>
        </p:txBody>
      </p:sp>
      <p:sp>
        <p:nvSpPr>
          <p:cNvPr id="7" name="Łącznik prostoliniowy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Łącznik prostoliniowy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ostokąt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Łącznik prostoliniowy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a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ymbol zastępczy numeru slajd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0CA551-5310-4F27-AE3E-6B958A7FD02C}"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wdk-kielce.pl/" TargetMode="External"/><Relationship Id="rId2" Type="http://schemas.openxmlformats.org/officeDocument/2006/relationships/hyperlink" Target="http://www.filmweb.pl/" TargetMode="External"/><Relationship Id="rId1" Type="http://schemas.openxmlformats.org/officeDocument/2006/relationships/slideLayout" Target="../slideLayouts/slideLayout2.xml"/><Relationship Id="rId6" Type="http://schemas.openxmlformats.org/officeDocument/2006/relationships/hyperlink" Target="http://www.wikipedia.pl/" TargetMode="External"/><Relationship Id="rId5" Type="http://schemas.openxmlformats.org/officeDocument/2006/relationships/hyperlink" Target="http://www.stopklatka.pl/" TargetMode="External"/><Relationship Id="rId4" Type="http://schemas.openxmlformats.org/officeDocument/2006/relationships/hyperlink" Target="http://www.nhef.p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filmweb.pl/film/Zakazane+owoce-2009-50958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000100" y="0"/>
            <a:ext cx="8143900" cy="6357958"/>
          </a:xfrm>
        </p:spPr>
        <p:txBody>
          <a:bodyPr>
            <a:noAutofit/>
          </a:bodyPr>
          <a:lstStyle/>
          <a:p>
            <a:pPr algn="ctr"/>
            <a:r>
              <a:rPr lang="pl-PL" sz="5000" dirty="0" smtClean="0">
                <a:solidFill>
                  <a:schemeClr val="bg2">
                    <a:lumMod val="25000"/>
                  </a:schemeClr>
                </a:solidFill>
              </a:rPr>
              <a:t>Meeting with difficult topics in films.</a:t>
            </a:r>
            <a:br>
              <a:rPr lang="pl-PL" sz="5000" dirty="0" smtClean="0">
                <a:solidFill>
                  <a:schemeClr val="bg2">
                    <a:lumMod val="25000"/>
                  </a:schemeClr>
                </a:solidFill>
              </a:rPr>
            </a:br>
            <a:r>
              <a:rPr lang="pl-PL" sz="5000" dirty="0" smtClean="0">
                <a:solidFill>
                  <a:schemeClr val="bg2">
                    <a:lumMod val="25000"/>
                  </a:schemeClr>
                </a:solidFill>
              </a:rPr>
              <a:t/>
            </a:r>
            <a:br>
              <a:rPr lang="pl-PL" sz="5000" dirty="0" smtClean="0">
                <a:solidFill>
                  <a:schemeClr val="bg2">
                    <a:lumMod val="25000"/>
                  </a:schemeClr>
                </a:solidFill>
              </a:rPr>
            </a:br>
            <a:r>
              <a:rPr lang="pl-PL" sz="5000" dirty="0" smtClean="0">
                <a:solidFill>
                  <a:schemeClr val="bg2">
                    <a:lumMod val="25000"/>
                  </a:schemeClr>
                </a:solidFill>
              </a:rPr>
              <a:t/>
            </a:r>
            <a:br>
              <a:rPr lang="pl-PL" sz="5000" dirty="0" smtClean="0">
                <a:solidFill>
                  <a:schemeClr val="bg2">
                    <a:lumMod val="25000"/>
                  </a:schemeClr>
                </a:solidFill>
              </a:rPr>
            </a:br>
            <a:r>
              <a:rPr lang="pl-PL" sz="5000" dirty="0" smtClean="0">
                <a:solidFill>
                  <a:schemeClr val="bg2">
                    <a:lumMod val="25000"/>
                  </a:schemeClr>
                </a:solidFill>
              </a:rPr>
              <a:t/>
            </a:r>
            <a:br>
              <a:rPr lang="pl-PL" sz="5000" dirty="0" smtClean="0">
                <a:solidFill>
                  <a:schemeClr val="bg2">
                    <a:lumMod val="25000"/>
                  </a:schemeClr>
                </a:solidFill>
              </a:rPr>
            </a:br>
            <a:r>
              <a:rPr lang="pl-PL" sz="1800" dirty="0" smtClean="0">
                <a:solidFill>
                  <a:schemeClr val="bg2">
                    <a:lumMod val="25000"/>
                  </a:schemeClr>
                </a:solidFill>
              </a:rPr>
              <a:t>In Stefan Żeromski Highschool in Żyrardów. </a:t>
            </a:r>
            <a:br>
              <a:rPr lang="pl-PL" sz="1800" dirty="0" smtClean="0">
                <a:solidFill>
                  <a:schemeClr val="bg2">
                    <a:lumMod val="25000"/>
                  </a:schemeClr>
                </a:solidFill>
              </a:rPr>
            </a:br>
            <a:r>
              <a:rPr lang="pl-PL" sz="1800" dirty="0" smtClean="0">
                <a:solidFill>
                  <a:schemeClr val="bg2">
                    <a:lumMod val="25000"/>
                  </a:schemeClr>
                </a:solidFill>
              </a:rPr>
              <a:t>IX 2012-VI 2013</a:t>
            </a:r>
            <a:br>
              <a:rPr lang="pl-PL" sz="1800" dirty="0" smtClean="0">
                <a:solidFill>
                  <a:schemeClr val="bg2">
                    <a:lumMod val="25000"/>
                  </a:schemeClr>
                </a:solidFill>
              </a:rPr>
            </a:br>
            <a:endParaRPr lang="pl-PL" sz="1800" dirty="0">
              <a:solidFill>
                <a:schemeClr val="bg2">
                  <a:lumMod val="25000"/>
                </a:schemeClr>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220072" y="3275565"/>
            <a:ext cx="2714644" cy="1928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467544" y="312040"/>
            <a:ext cx="7457256" cy="6213304"/>
          </a:xfrm>
        </p:spPr>
        <p:txBody>
          <a:bodyPr>
            <a:normAutofit/>
          </a:bodyPr>
          <a:lstStyle/>
          <a:p>
            <a:r>
              <a:rPr lang="en-US" sz="2000" dirty="0"/>
              <a:t>The film encourages discussion about models of masculinity and their confrontation with homosexuality. In the film, the Father – an example of a macho, a conservative, "homophobic" - and his sons feel superior to a sensitive and lost </a:t>
            </a:r>
            <a:r>
              <a:rPr lang="en-US" sz="2000" dirty="0" err="1"/>
              <a:t>Zac</a:t>
            </a:r>
            <a:r>
              <a:rPr lang="en-US" sz="2000" dirty="0"/>
              <a:t>, who is trying to escape from his homosexual </a:t>
            </a:r>
            <a:r>
              <a:rPr lang="en-US" sz="2000" dirty="0" smtClean="0"/>
              <a:t>identity</a:t>
            </a:r>
            <a:r>
              <a:rPr lang="pl-PL" sz="2000" dirty="0" smtClean="0"/>
              <a:t>.</a:t>
            </a:r>
          </a:p>
          <a:p>
            <a:pPr>
              <a:buFont typeface="Courier New" pitchFamily="49" charset="0"/>
              <a:buChar char="o"/>
            </a:pPr>
            <a:endParaRPr lang="pl-PL" sz="2000" dirty="0"/>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286380" y="1988840"/>
            <a:ext cx="2286016" cy="2178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932040" y="4244080"/>
            <a:ext cx="4009628" cy="2592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571472" y="2131226"/>
            <a:ext cx="1509318" cy="2163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000100" y="4415130"/>
            <a:ext cx="1525961" cy="2293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244625" y="2357430"/>
            <a:ext cx="1478099" cy="1797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928926" y="4643446"/>
            <a:ext cx="1700535" cy="178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28398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95536" y="260648"/>
            <a:ext cx="7529264" cy="6213304"/>
          </a:xfrm>
        </p:spPr>
        <p:txBody>
          <a:bodyPr>
            <a:normAutofit/>
          </a:bodyPr>
          <a:lstStyle/>
          <a:p>
            <a:endParaRPr lang="pl-PL" dirty="0" smtClean="0"/>
          </a:p>
          <a:p>
            <a:r>
              <a:rPr lang="en-US" dirty="0"/>
              <a:t>The director shows typical problems of adolescence and the difficult issue of sexual diversity, which is generally unacceptable. It presents the drama of a young man who has </a:t>
            </a:r>
            <a:r>
              <a:rPr lang="en-US" dirty="0" err="1"/>
              <a:t>realised</a:t>
            </a:r>
            <a:r>
              <a:rPr lang="en-US" dirty="0"/>
              <a:t> he is homosexual and is looking for understanding, love and acceptance in the family. The film presents difficult choices made by the members of this family.</a:t>
            </a:r>
            <a:r>
              <a:rPr lang="pl-PL" dirty="0" smtClean="0"/>
              <a:t>.</a:t>
            </a:r>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267744" y="3429000"/>
            <a:ext cx="4285697" cy="3243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3338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11560" y="476672"/>
            <a:ext cx="4120046"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067944" y="3949378"/>
            <a:ext cx="4130824" cy="2671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30897" y="3949378"/>
            <a:ext cx="2713484" cy="1754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076056" y="1052736"/>
            <a:ext cx="2857500"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7848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normAutofit fontScale="90000"/>
          </a:bodyPr>
          <a:lstStyle/>
          <a:p>
            <a:pPr algn="ctr"/>
            <a:r>
              <a:rPr lang="pl-PL" sz="2400" b="1" i="1" dirty="0" smtClean="0"/>
              <a:t>A </a:t>
            </a:r>
            <a:r>
              <a:rPr lang="pl-PL" sz="2400" b="1" i="1" dirty="0" err="1" smtClean="0"/>
              <a:t>Dodge</a:t>
            </a:r>
            <a:r>
              <a:rPr lang="pl-PL" sz="2400" b="1" i="1" dirty="0" smtClean="0"/>
              <a:t> -</a:t>
            </a:r>
            <a:r>
              <a:rPr lang="pl-PL" sz="2400" dirty="0" smtClean="0"/>
              <a:t>  </a:t>
            </a:r>
            <a:r>
              <a:rPr lang="en-US" sz="2400" dirty="0"/>
              <a:t>It’s a film about responsibility we are not always capable of taking. It is also about thoughtless violence.</a:t>
            </a:r>
            <a:r>
              <a:rPr lang="pl-PL" sz="2400" dirty="0" smtClean="0"/>
              <a:t>.</a:t>
            </a:r>
            <a:endParaRPr lang="pl-PL" sz="2400" dirty="0"/>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283968" y="1356437"/>
            <a:ext cx="3810000" cy="5467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rostokąt 2"/>
          <p:cNvSpPr/>
          <p:nvPr/>
        </p:nvSpPr>
        <p:spPr>
          <a:xfrm>
            <a:off x="683568" y="5329165"/>
            <a:ext cx="2678938" cy="1200329"/>
          </a:xfrm>
          <a:prstGeom prst="rect">
            <a:avLst/>
          </a:prstGeom>
          <a:noFill/>
        </p:spPr>
        <p:txBody>
          <a:bodyPr wrap="square" lIns="91440" tIns="45720" rIns="91440" bIns="45720">
            <a:spAutoFit/>
          </a:bodyPr>
          <a:lstStyle/>
          <a:p>
            <a:pPr algn="ctr"/>
            <a:r>
              <a:rPr lang="pl-PL"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Poland 2011</a:t>
            </a:r>
          </a:p>
          <a:p>
            <a:pPr algn="ctr"/>
            <a:r>
              <a:rPr lang="pl-P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G. Zgliński</a:t>
            </a:r>
            <a:endParaRPr lang="pl-P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pole tekstowe 4"/>
          <p:cNvSpPr txBox="1"/>
          <p:nvPr/>
        </p:nvSpPr>
        <p:spPr>
          <a:xfrm>
            <a:off x="395536" y="1772816"/>
            <a:ext cx="3528392" cy="3416320"/>
          </a:xfrm>
          <a:prstGeom prst="rect">
            <a:avLst/>
          </a:prstGeom>
          <a:noFill/>
        </p:spPr>
        <p:txBody>
          <a:bodyPr wrap="square" rtlCol="0">
            <a:spAutoFit/>
          </a:bodyPr>
          <a:lstStyle/>
          <a:p>
            <a:r>
              <a:rPr lang="en-US" sz="2400" dirty="0"/>
              <a:t>The film presents a story of two brothers – Alfred and Jerzy – who, during a journey on a suburban train, witness a brutal attack on a young girl. One of them stands up to violence but the other chickens </a:t>
            </a:r>
            <a:r>
              <a:rPr lang="en-US" sz="2400" dirty="0" smtClean="0"/>
              <a:t>out</a:t>
            </a:r>
            <a:r>
              <a:rPr lang="pl-PL" sz="2400" dirty="0" smtClean="0"/>
              <a:t>.</a:t>
            </a:r>
            <a:endParaRPr lang="pl-PL" sz="2400" dirty="0"/>
          </a:p>
        </p:txBody>
      </p:sp>
    </p:spTree>
    <p:extLst>
      <p:ext uri="{BB962C8B-B14F-4D97-AF65-F5344CB8AC3E}">
        <p14:creationId xmlns:p14="http://schemas.microsoft.com/office/powerpoint/2010/main" xmlns="" val="563021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23528" y="404664"/>
            <a:ext cx="7611616" cy="5953872"/>
          </a:xfrm>
        </p:spPr>
        <p:txBody>
          <a:bodyPr/>
          <a:lstStyle/>
          <a:p>
            <a:r>
              <a:rPr lang="en-US" dirty="0"/>
              <a:t>The film is a psychological study of a man who can’t accept his cowardice.</a:t>
            </a:r>
            <a:endParaRPr lang="pl-PL" dirty="0" smtClean="0"/>
          </a:p>
          <a:p>
            <a:endParaRPr lang="pl-PL" dirty="0" smtClean="0"/>
          </a:p>
          <a:p>
            <a:r>
              <a:rPr lang="en-US" dirty="0" smtClean="0"/>
              <a:t>We </a:t>
            </a:r>
            <a:r>
              <a:rPr lang="en-US" dirty="0"/>
              <a:t>feel that the story of the brothers in the film somehow repeats the biblical story of Cain and Abel, but it is not a simple repetition and has a very different ending. We recommend you to see this good Polish film!</a:t>
            </a:r>
            <a:endParaRPr lang="pl-PL" dirty="0"/>
          </a:p>
        </p:txBody>
      </p:sp>
      <p:pic>
        <p:nvPicPr>
          <p:cNvPr id="4" name="Picture 4"/>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456633" y="3500438"/>
            <a:ext cx="4436001" cy="29425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6972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23528" y="188640"/>
            <a:ext cx="4373457" cy="2908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419872" y="3501008"/>
            <a:ext cx="4657700" cy="3097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364087" y="908720"/>
            <a:ext cx="2642017" cy="17569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3636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t>China </a:t>
            </a:r>
            <a:r>
              <a:rPr lang="pl-PL" b="1" i="1" dirty="0" err="1" smtClean="0"/>
              <a:t>blue</a:t>
            </a:r>
            <a:r>
              <a:rPr lang="pl-PL" b="1" i="1" dirty="0" smtClean="0"/>
              <a:t> - </a:t>
            </a:r>
            <a:r>
              <a:rPr lang="en-US" dirty="0"/>
              <a:t>It is a well-known documentary about violation of the human rights in China.</a:t>
            </a:r>
            <a:endParaRPr lang="pl-PL" dirty="0"/>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369868" y="1556792"/>
            <a:ext cx="3414340" cy="50158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rostokąt 2"/>
          <p:cNvSpPr/>
          <p:nvPr/>
        </p:nvSpPr>
        <p:spPr>
          <a:xfrm>
            <a:off x="671786" y="5473005"/>
            <a:ext cx="3044423" cy="1384995"/>
          </a:xfrm>
          <a:prstGeom prst="rect">
            <a:avLst/>
          </a:prstGeom>
          <a:noFill/>
        </p:spPr>
        <p:txBody>
          <a:bodyPr wrap="square" lIns="91440" tIns="45720" rIns="91440" bIns="45720">
            <a:spAutoFit/>
          </a:bodyPr>
          <a:lstStyle/>
          <a:p>
            <a:pPr algn="ctr"/>
            <a:r>
              <a:rPr lang="pl-PL"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USA 2005</a:t>
            </a:r>
          </a:p>
          <a:p>
            <a:pPr algn="ctr"/>
            <a:r>
              <a:rPr lang="pl-P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M.X. Peled</a:t>
            </a:r>
            <a:endParaRPr lang="pl-PL"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pole tekstowe 3"/>
          <p:cNvSpPr txBox="1"/>
          <p:nvPr/>
        </p:nvSpPr>
        <p:spPr>
          <a:xfrm>
            <a:off x="428596" y="1428736"/>
            <a:ext cx="3744416" cy="3785652"/>
          </a:xfrm>
          <a:prstGeom prst="rect">
            <a:avLst/>
          </a:prstGeom>
          <a:noFill/>
        </p:spPr>
        <p:txBody>
          <a:bodyPr wrap="square" rtlCol="0">
            <a:spAutoFit/>
          </a:bodyPr>
          <a:lstStyle/>
          <a:p>
            <a:r>
              <a:rPr lang="en-US" sz="2400" dirty="0"/>
              <a:t>It’s a film about Chinese teenagers working in a garment factory</a:t>
            </a:r>
            <a:r>
              <a:rPr lang="en-US" sz="2400" dirty="0" smtClean="0"/>
              <a:t>.</a:t>
            </a:r>
            <a:r>
              <a:rPr lang="pl-PL" sz="2400" dirty="0" smtClean="0"/>
              <a:t> </a:t>
            </a:r>
            <a:r>
              <a:rPr lang="en-US" sz="2400" dirty="0"/>
              <a:t>Buying various designer clothes, we forget that they are sewn in China in such conditions as those in </a:t>
            </a:r>
            <a:r>
              <a:rPr lang="en-US" sz="2400" dirty="0" err="1"/>
              <a:t>Lifeng</a:t>
            </a:r>
            <a:r>
              <a:rPr lang="en-US" sz="2400" dirty="0"/>
              <a:t> Factory in </a:t>
            </a:r>
            <a:r>
              <a:rPr lang="en-US" sz="2400" dirty="0" err="1"/>
              <a:t>Shaxi</a:t>
            </a:r>
            <a:r>
              <a:rPr lang="en-US" sz="2400" dirty="0"/>
              <a:t>, in which very young Chinese women work.</a:t>
            </a:r>
            <a:endParaRPr lang="pl-PL" dirty="0"/>
          </a:p>
        </p:txBody>
      </p:sp>
    </p:spTree>
    <p:extLst>
      <p:ext uri="{BB962C8B-B14F-4D97-AF65-F5344CB8AC3E}">
        <p14:creationId xmlns:p14="http://schemas.microsoft.com/office/powerpoint/2010/main" xmlns="" val="2927623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467544" y="188640"/>
            <a:ext cx="7457256" cy="6285312"/>
          </a:xfrm>
        </p:spPr>
        <p:txBody>
          <a:bodyPr>
            <a:normAutofit/>
          </a:bodyPr>
          <a:lstStyle/>
          <a:p>
            <a:r>
              <a:rPr lang="en-US" sz="2800" dirty="0"/>
              <a:t>The film shows violations of fundamental workers' rights, strict rules of reward and punishment, extremely low wages and ruthless exploitation of cheap </a:t>
            </a:r>
            <a:r>
              <a:rPr lang="en-US" sz="2800" dirty="0" err="1"/>
              <a:t>labour</a:t>
            </a:r>
            <a:r>
              <a:rPr lang="en-US" sz="2800" dirty="0"/>
              <a:t>.</a:t>
            </a:r>
            <a:endParaRPr lang="pl-PL"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23528" y="3813035"/>
            <a:ext cx="3786214" cy="2313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701014" y="2272101"/>
            <a:ext cx="5059486" cy="3081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23409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786182" y="3286124"/>
            <a:ext cx="4791075" cy="3171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57224" y="3286124"/>
            <a:ext cx="2158482" cy="3081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Prostokąt 5"/>
          <p:cNvSpPr/>
          <p:nvPr/>
        </p:nvSpPr>
        <p:spPr>
          <a:xfrm>
            <a:off x="357158" y="285728"/>
            <a:ext cx="7929618" cy="2308324"/>
          </a:xfrm>
          <a:prstGeom prst="rect">
            <a:avLst/>
          </a:prstGeom>
        </p:spPr>
        <p:txBody>
          <a:bodyPr wrap="square">
            <a:spAutoFit/>
          </a:bodyPr>
          <a:lstStyle/>
          <a:p>
            <a:r>
              <a:rPr lang="en-US" sz="2400" dirty="0"/>
              <a:t>During the 90 minutes of the duration of the film, its young Chinese characters sew  15 pairs of jeans and earn in total only $ 1.45</a:t>
            </a:r>
            <a:r>
              <a:rPr lang="en-US" sz="2400" dirty="0" smtClean="0"/>
              <a:t>.</a:t>
            </a:r>
            <a:r>
              <a:rPr lang="pl-PL" sz="2400" dirty="0" smtClean="0"/>
              <a:t> </a:t>
            </a:r>
            <a:r>
              <a:rPr lang="en-US" sz="2400" b="1" dirty="0">
                <a:solidFill>
                  <a:srgbClr val="FF0000"/>
                </a:solidFill>
              </a:rPr>
              <a:t>Perhaps young people all over the world should protest against such abuse instead of benefiting  from it? Can it be done and how to do it?</a:t>
            </a:r>
            <a:endParaRPr lang="pl-PL" sz="2400" b="1" dirty="0">
              <a:solidFill>
                <a:srgbClr val="FF0000"/>
              </a:solidFill>
            </a:endParaRPr>
          </a:p>
        </p:txBody>
      </p:sp>
    </p:spTree>
    <p:extLst>
      <p:ext uri="{BB962C8B-B14F-4D97-AF65-F5344CB8AC3E}">
        <p14:creationId xmlns:p14="http://schemas.microsoft.com/office/powerpoint/2010/main" xmlns="" val="3316926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Summary of the films we have seen:</a:t>
            </a:r>
            <a:endParaRPr lang="pl-PL" dirty="0"/>
          </a:p>
        </p:txBody>
      </p:sp>
      <p:sp>
        <p:nvSpPr>
          <p:cNvPr id="3" name="Symbol zastępczy zawartości 2"/>
          <p:cNvSpPr>
            <a:spLocks noGrp="1"/>
          </p:cNvSpPr>
          <p:nvPr>
            <p:ph sz="quarter" idx="1"/>
          </p:nvPr>
        </p:nvSpPr>
        <p:spPr/>
        <p:txBody>
          <a:bodyPr/>
          <a:lstStyle/>
          <a:p>
            <a:r>
              <a:rPr lang="en-US" dirty="0"/>
              <a:t>Thanks to these films we have learnt more about various aspects of discrimination, violence or exclusion: bigotry, gay issues and the problem of complying with the stereotype of masculinity, currently functioning in our culture, the problem of living with the awareness of your own cowardice or economic exploitation of children and adults.</a:t>
            </a:r>
            <a:endParaRPr lang="pl-PL" dirty="0" smtClean="0"/>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150616" y="4839826"/>
            <a:ext cx="6500858" cy="1857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8681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dirty="0"/>
              <a:t>Difficult topics  - our meetings with films</a:t>
            </a:r>
            <a:r>
              <a:rPr lang="pl-PL" dirty="0" smtClean="0"/>
              <a:t> </a:t>
            </a:r>
            <a:r>
              <a:rPr lang="pl-PL" sz="2400" b="1" dirty="0" smtClean="0"/>
              <a:t>IX 2012-Vi 2013</a:t>
            </a:r>
            <a:endParaRPr lang="pl-PL" sz="2400" b="1" dirty="0"/>
          </a:p>
        </p:txBody>
      </p:sp>
      <p:sp>
        <p:nvSpPr>
          <p:cNvPr id="3" name="Symbol zastępczy zawartości 2"/>
          <p:cNvSpPr>
            <a:spLocks noGrp="1"/>
          </p:cNvSpPr>
          <p:nvPr>
            <p:ph sz="quarter" idx="1"/>
          </p:nvPr>
        </p:nvSpPr>
        <p:spPr>
          <a:xfrm>
            <a:off x="457200" y="1600200"/>
            <a:ext cx="7467600" cy="4873752"/>
          </a:xfrm>
        </p:spPr>
        <p:txBody>
          <a:bodyPr/>
          <a:lstStyle/>
          <a:p>
            <a:pPr lvl="1"/>
            <a:r>
              <a:rPr lang="en-US" dirty="0" smtClean="0"/>
              <a:t>The </a:t>
            </a:r>
            <a:r>
              <a:rPr lang="en-US" dirty="0"/>
              <a:t>problem of violence, lack of tolerance for ethnic, religious, racial or sexual diversity, or exploitation of the poorest</a:t>
            </a:r>
            <a:endParaRPr lang="pl-PL" dirty="0"/>
          </a:p>
          <a:p>
            <a:pPr lvl="1"/>
            <a:endParaRPr lang="pl-PL" dirty="0" smtClean="0"/>
          </a:p>
          <a:p>
            <a:pPr lvl="1"/>
            <a:r>
              <a:rPr lang="en-US" dirty="0" smtClean="0"/>
              <a:t>Selected </a:t>
            </a:r>
            <a:r>
              <a:rPr lang="en-US" dirty="0"/>
              <a:t>films from the series Difficult Topics encourage discussion, make you sensitive to the fate of others and help you to understand the complexity of the </a:t>
            </a:r>
            <a:r>
              <a:rPr lang="en-US" dirty="0" smtClean="0"/>
              <a:t>world</a:t>
            </a:r>
            <a:r>
              <a:rPr lang="pl-PL" dirty="0" smtClean="0"/>
              <a:t>.</a:t>
            </a:r>
            <a:endParaRPr lang="pl-PL" dirty="0"/>
          </a:p>
        </p:txBody>
      </p:sp>
    </p:spTree>
    <p:extLst>
      <p:ext uri="{BB962C8B-B14F-4D97-AF65-F5344CB8AC3E}">
        <p14:creationId xmlns:p14="http://schemas.microsoft.com/office/powerpoint/2010/main" xmlns="" val="4029313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solidFill>
                  <a:srgbClr val="FF0000"/>
                </a:solidFill>
              </a:rPr>
              <a:t>Me, too</a:t>
            </a:r>
            <a:r>
              <a:rPr lang="pl-PL" i="1" dirty="0" smtClean="0"/>
              <a:t>!- </a:t>
            </a:r>
            <a:r>
              <a:rPr lang="en-US" i="1" dirty="0"/>
              <a:t>it’s a film about a difficult issue of living with mental disability</a:t>
            </a:r>
            <a:endParaRPr lang="pl-PL" dirty="0"/>
          </a:p>
        </p:txBody>
      </p:sp>
      <p:sp>
        <p:nvSpPr>
          <p:cNvPr id="3" name="Symbol zastępczy zawartości 2"/>
          <p:cNvSpPr>
            <a:spLocks noGrp="1"/>
          </p:cNvSpPr>
          <p:nvPr>
            <p:ph sz="quarter" idx="1"/>
          </p:nvPr>
        </p:nvSpPr>
        <p:spPr/>
        <p:txBody>
          <a:bodyPr/>
          <a:lstStyle/>
          <a:p>
            <a:r>
              <a:rPr lang="en-US" b="1" dirty="0">
                <a:solidFill>
                  <a:srgbClr val="FF0000"/>
                </a:solidFill>
              </a:rPr>
              <a:t>The film makes you realize that disability does not necessarily mean a lack of independence ... and tells you how to help the disabled.</a:t>
            </a:r>
            <a:endParaRPr lang="pl-P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80112" y="3591542"/>
            <a:ext cx="2304256" cy="3245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Prostokąt 3"/>
          <p:cNvSpPr/>
          <p:nvPr/>
        </p:nvSpPr>
        <p:spPr>
          <a:xfrm>
            <a:off x="43130" y="6005975"/>
            <a:ext cx="4439292" cy="830997"/>
          </a:xfrm>
          <a:prstGeom prst="rect">
            <a:avLst/>
          </a:prstGeom>
          <a:noFill/>
        </p:spPr>
        <p:txBody>
          <a:bodyPr wrap="none" lIns="91440" tIns="45720" rIns="91440" bIns="45720">
            <a:spAutoFit/>
          </a:bodyPr>
          <a:lstStyle/>
          <a:p>
            <a:pPr algn="ctr"/>
            <a:r>
              <a:rPr lang="pl-PL"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Spain 2009</a:t>
            </a:r>
          </a:p>
          <a:p>
            <a:pPr algn="ctr"/>
            <a:r>
              <a:rPr lang="pl-P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A.Pastor, A.Naharro</a:t>
            </a:r>
            <a:endParaRPr lang="pl-P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707904" y="4365104"/>
            <a:ext cx="1217290" cy="1217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755576" y="4509120"/>
            <a:ext cx="1073274" cy="1073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123728" y="3933056"/>
            <a:ext cx="13335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00785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err="1" smtClean="0">
                <a:solidFill>
                  <a:srgbClr val="FF0000"/>
                </a:solidFill>
              </a:rPr>
              <a:t>Xxy</a:t>
            </a:r>
            <a:r>
              <a:rPr lang="pl-PL" b="1" i="1" dirty="0" smtClean="0">
                <a:solidFill>
                  <a:srgbClr val="FF0000"/>
                </a:solidFill>
              </a:rPr>
              <a:t> -</a:t>
            </a:r>
            <a:r>
              <a:rPr lang="pl-PL" b="1" i="1" dirty="0" smtClean="0"/>
              <a:t> </a:t>
            </a:r>
            <a:r>
              <a:rPr lang="en-US" dirty="0"/>
              <a:t>We are waiting impatiently for the film about a quest for identity</a:t>
            </a:r>
            <a:endParaRPr lang="pl-PL" dirty="0"/>
          </a:p>
        </p:txBody>
      </p:sp>
      <p:sp>
        <p:nvSpPr>
          <p:cNvPr id="3" name="Symbol zastępczy zawartości 2"/>
          <p:cNvSpPr>
            <a:spLocks noGrp="1"/>
          </p:cNvSpPr>
          <p:nvPr>
            <p:ph sz="quarter" idx="1"/>
          </p:nvPr>
        </p:nvSpPr>
        <p:spPr>
          <a:xfrm>
            <a:off x="457200" y="1600200"/>
            <a:ext cx="7467600" cy="4873752"/>
          </a:xfrm>
        </p:spPr>
        <p:txBody>
          <a:bodyPr/>
          <a:lstStyle/>
          <a:p>
            <a:r>
              <a:rPr lang="en-US" dirty="0"/>
              <a:t>Alex is 15 years old. As a hermaphrodite, he must decide on his gender. We will discuss whether the young man can live in harmony with himself in such a situation and also what impact his environment has on him.</a:t>
            </a:r>
            <a:endParaRPr lang="pl-PL" b="1" dirty="0">
              <a:solidFill>
                <a:srgbClr val="FF0000"/>
              </a:solidFill>
            </a:endParaRPr>
          </a:p>
        </p:txBody>
      </p:sp>
      <p:sp>
        <p:nvSpPr>
          <p:cNvPr id="4" name="Prostokąt 3"/>
          <p:cNvSpPr/>
          <p:nvPr/>
        </p:nvSpPr>
        <p:spPr>
          <a:xfrm>
            <a:off x="52877" y="5949280"/>
            <a:ext cx="2919389" cy="830997"/>
          </a:xfrm>
          <a:prstGeom prst="rect">
            <a:avLst/>
          </a:prstGeom>
          <a:noFill/>
        </p:spPr>
        <p:txBody>
          <a:bodyPr wrap="none" lIns="91440" tIns="45720" rIns="91440" bIns="45720">
            <a:spAutoFit/>
          </a:bodyPr>
          <a:lstStyle/>
          <a:p>
            <a:pPr algn="ctr"/>
            <a:r>
              <a:rPr lang="pl-PL"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Argentina 2007</a:t>
            </a:r>
          </a:p>
          <a:p>
            <a:pPr algn="ctr"/>
            <a:r>
              <a:rPr lang="pl-P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L.Puenzo</a:t>
            </a:r>
            <a:endParaRPr lang="pl-P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796136" y="3861048"/>
            <a:ext cx="1837556" cy="2625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419872" y="4928736"/>
            <a:ext cx="1505322" cy="1505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699792" y="3871294"/>
            <a:ext cx="1153946" cy="1153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824320" y="4448267"/>
            <a:ext cx="1220554" cy="1220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1426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2910" y="714364"/>
            <a:ext cx="7467600" cy="1143000"/>
          </a:xfrm>
        </p:spPr>
        <p:txBody>
          <a:bodyPr>
            <a:noAutofit/>
          </a:bodyPr>
          <a:lstStyle/>
          <a:p>
            <a:r>
              <a:rPr lang="pl-PL" sz="2400" b="1" i="1" dirty="0" smtClean="0">
                <a:solidFill>
                  <a:srgbClr val="FF0000"/>
                </a:solidFill>
              </a:rPr>
              <a:t/>
            </a:r>
            <a:br>
              <a:rPr lang="pl-PL" sz="2400" b="1" i="1" dirty="0" smtClean="0">
                <a:solidFill>
                  <a:srgbClr val="FF0000"/>
                </a:solidFill>
              </a:rPr>
            </a:br>
            <a:r>
              <a:rPr lang="pl-PL" sz="2400" b="1" i="1" dirty="0">
                <a:solidFill>
                  <a:srgbClr val="FF0000"/>
                </a:solidFill>
              </a:rPr>
              <a:t/>
            </a:r>
            <a:br>
              <a:rPr lang="pl-PL" sz="2400" b="1" i="1" dirty="0">
                <a:solidFill>
                  <a:srgbClr val="FF0000"/>
                </a:solidFill>
              </a:rPr>
            </a:br>
            <a:r>
              <a:rPr lang="pl-PL" sz="2400" b="1" i="1" dirty="0" smtClean="0">
                <a:solidFill>
                  <a:srgbClr val="FF0000"/>
                </a:solidFill>
              </a:rPr>
              <a:t>The Untouchable </a:t>
            </a:r>
            <a:r>
              <a:rPr lang="pl-PL" sz="2400" b="1" i="1" dirty="0" smtClean="0"/>
              <a:t>- </a:t>
            </a:r>
            <a:r>
              <a:rPr lang="en-US" sz="2400" dirty="0" smtClean="0"/>
              <a:t>A </a:t>
            </a:r>
            <a:r>
              <a:rPr lang="en-US" sz="2400" dirty="0"/>
              <a:t>film about the problem of using a wheelchair. Does this necessarily mean you are excluded? How to avoid it?</a:t>
            </a:r>
            <a:endParaRPr lang="pl-PL" sz="2400" b="1" dirty="0">
              <a:solidFill>
                <a:srgbClr val="FF0000"/>
              </a:solidFill>
            </a:endParaRPr>
          </a:p>
        </p:txBody>
      </p:sp>
      <p:sp>
        <p:nvSpPr>
          <p:cNvPr id="4" name="Prostokąt 3"/>
          <p:cNvSpPr/>
          <p:nvPr/>
        </p:nvSpPr>
        <p:spPr>
          <a:xfrm>
            <a:off x="-6242" y="6022538"/>
            <a:ext cx="4861844" cy="830997"/>
          </a:xfrm>
          <a:prstGeom prst="rect">
            <a:avLst/>
          </a:prstGeom>
          <a:noFill/>
        </p:spPr>
        <p:txBody>
          <a:bodyPr wrap="none" lIns="91440" tIns="45720" rIns="91440" bIns="45720">
            <a:spAutoFit/>
          </a:bodyPr>
          <a:lstStyle/>
          <a:p>
            <a:pPr algn="ctr"/>
            <a:r>
              <a:rPr lang="pl-PL"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France 2011</a:t>
            </a:r>
          </a:p>
          <a:p>
            <a:pPr algn="ctr"/>
            <a:r>
              <a:rPr lang="pl-P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O.Nakache, E,Toldano</a:t>
            </a:r>
            <a:endParaRPr lang="pl-P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6143636" y="2500306"/>
            <a:ext cx="2337048" cy="33302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669844" y="5147012"/>
            <a:ext cx="1171118" cy="11711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606723" y="4947278"/>
            <a:ext cx="1007427" cy="10074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3143240" y="1857364"/>
            <a:ext cx="2571768" cy="2286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642910" y="2153321"/>
            <a:ext cx="1976442" cy="2823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8074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80426" y="620688"/>
            <a:ext cx="7467600" cy="1143000"/>
          </a:xfrm>
        </p:spPr>
        <p:txBody>
          <a:bodyPr>
            <a:normAutofit fontScale="90000"/>
          </a:bodyPr>
          <a:lstStyle/>
          <a:p>
            <a:r>
              <a:rPr lang="pl-PL" b="1" i="1" dirty="0" err="1" smtClean="0">
                <a:solidFill>
                  <a:srgbClr val="FF0000"/>
                </a:solidFill>
              </a:rPr>
              <a:t>Forbidden</a:t>
            </a:r>
            <a:r>
              <a:rPr lang="pl-PL" b="1" i="1" dirty="0" smtClean="0">
                <a:solidFill>
                  <a:srgbClr val="FF0000"/>
                </a:solidFill>
              </a:rPr>
              <a:t> </a:t>
            </a:r>
            <a:r>
              <a:rPr lang="pl-PL" b="1" i="1" dirty="0" err="1" smtClean="0">
                <a:solidFill>
                  <a:srgbClr val="FF0000"/>
                </a:solidFill>
              </a:rPr>
              <a:t>Fruit</a:t>
            </a:r>
            <a:r>
              <a:rPr lang="pl-PL" b="1" i="1" dirty="0" smtClean="0">
                <a:solidFill>
                  <a:srgbClr val="FF0000"/>
                </a:solidFill>
              </a:rPr>
              <a:t> </a:t>
            </a:r>
            <a:r>
              <a:rPr lang="pl-PL" b="1" i="1" dirty="0" smtClean="0">
                <a:solidFill>
                  <a:srgbClr val="FF0000"/>
                </a:solidFill>
              </a:rPr>
              <a:t>- </a:t>
            </a:r>
            <a:r>
              <a:rPr lang="en-US" sz="2400" dirty="0" smtClean="0"/>
              <a:t>An </a:t>
            </a:r>
            <a:r>
              <a:rPr lang="en-US" sz="2400" dirty="0"/>
              <a:t>interesting story about the problems of entering into adulthood</a:t>
            </a:r>
            <a:br>
              <a:rPr lang="en-US" sz="2400" dirty="0"/>
            </a:br>
            <a:endParaRPr lang="en-US" sz="2400" dirty="0"/>
          </a:p>
        </p:txBody>
      </p:sp>
      <p:sp>
        <p:nvSpPr>
          <p:cNvPr id="4" name="Prostokąt 3"/>
          <p:cNvSpPr/>
          <p:nvPr/>
        </p:nvSpPr>
        <p:spPr>
          <a:xfrm>
            <a:off x="441730" y="5949280"/>
            <a:ext cx="3334567" cy="830997"/>
          </a:xfrm>
          <a:prstGeom prst="rect">
            <a:avLst/>
          </a:prstGeom>
          <a:noFill/>
        </p:spPr>
        <p:txBody>
          <a:bodyPr wrap="none" lIns="91440" tIns="45720" rIns="91440" bIns="45720">
            <a:spAutoFit/>
          </a:bodyPr>
          <a:lstStyle/>
          <a:p>
            <a:pPr algn="ctr"/>
            <a:r>
              <a:rPr lang="pl-PL"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Finland, Sweden2009</a:t>
            </a:r>
          </a:p>
          <a:p>
            <a:pPr algn="ctr"/>
            <a:r>
              <a:rPr lang="pl-P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D.Karukoski</a:t>
            </a:r>
            <a:endParaRPr lang="pl-P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286380" y="2826880"/>
            <a:ext cx="2697092" cy="3852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42844" y="2500306"/>
            <a:ext cx="1874541" cy="18745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2483768" y="4645136"/>
            <a:ext cx="1445290" cy="1445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857488" y="2000240"/>
            <a:ext cx="2218562" cy="2218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2266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t> </a:t>
            </a:r>
            <a:r>
              <a:rPr lang="pl-PL" b="1" i="1" dirty="0" smtClean="0">
                <a:solidFill>
                  <a:srgbClr val="FF0000"/>
                </a:solidFill>
              </a:rPr>
              <a:t>Berlin </a:t>
            </a:r>
            <a:r>
              <a:rPr lang="pl-PL" b="1" i="1" dirty="0" err="1" smtClean="0">
                <a:solidFill>
                  <a:srgbClr val="FF0000"/>
                </a:solidFill>
              </a:rPr>
              <a:t>Calling</a:t>
            </a:r>
            <a:r>
              <a:rPr lang="pl-PL" b="1" i="1" dirty="0" smtClean="0">
                <a:solidFill>
                  <a:srgbClr val="FF0000"/>
                </a:solidFill>
              </a:rPr>
              <a:t> - </a:t>
            </a:r>
            <a:r>
              <a:rPr lang="pl-PL" b="1" i="1" dirty="0" smtClean="0"/>
              <a:t> </a:t>
            </a:r>
            <a:r>
              <a:rPr lang="pl-PL" b="1" i="1" dirty="0" smtClean="0"/>
              <a:t>A film about addictions</a:t>
            </a:r>
            <a:endParaRPr lang="pl-PL"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571868" y="1357298"/>
            <a:ext cx="2544688" cy="4500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Prostokąt 3"/>
          <p:cNvSpPr/>
          <p:nvPr/>
        </p:nvSpPr>
        <p:spPr>
          <a:xfrm>
            <a:off x="-53724" y="5785085"/>
            <a:ext cx="2664512" cy="830997"/>
          </a:xfrm>
          <a:prstGeom prst="rect">
            <a:avLst/>
          </a:prstGeom>
          <a:noFill/>
        </p:spPr>
        <p:txBody>
          <a:bodyPr wrap="none" lIns="91440" tIns="45720" rIns="91440" bIns="45720">
            <a:spAutoFit/>
          </a:bodyPr>
          <a:lstStyle/>
          <a:p>
            <a:pPr algn="ctr"/>
            <a:r>
              <a:rPr lang="pl-PL"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Germany 2006</a:t>
            </a:r>
          </a:p>
          <a:p>
            <a:pPr algn="ctr"/>
            <a:r>
              <a:rPr lang="pl-PL"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H.Stohr</a:t>
            </a:r>
            <a:endParaRPr lang="pl-PL"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071538" y="3714752"/>
            <a:ext cx="1576561" cy="15765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1071538" y="2143116"/>
            <a:ext cx="1440160" cy="14401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00577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00" y="357166"/>
            <a:ext cx="8143900" cy="6215106"/>
          </a:xfrm>
        </p:spPr>
        <p:txBody>
          <a:bodyPr>
            <a:noAutofit/>
          </a:bodyPr>
          <a:lstStyle/>
          <a:p>
            <a:pPr algn="ctr"/>
            <a:r>
              <a:rPr lang="en-US" sz="2400" dirty="0"/>
              <a:t>Meetings with films in our town cinema Len are held within the Comenius project "School factory of initiatives, equal citizenship".</a:t>
            </a:r>
            <a:r>
              <a:rPr lang="pl-PL" sz="2400" dirty="0" smtClean="0"/>
              <a:t>”. </a:t>
            </a:r>
            <a:br>
              <a:rPr lang="pl-PL" sz="2400" dirty="0" smtClean="0"/>
            </a:br>
            <a:r>
              <a:rPr lang="pl-PL" sz="2400" dirty="0" smtClean="0"/>
              <a:t/>
            </a:r>
            <a:br>
              <a:rPr lang="pl-PL" sz="2400" dirty="0" smtClean="0"/>
            </a:br>
            <a:endParaRPr lang="pl-PL" sz="2400"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357290" y="2071678"/>
            <a:ext cx="6286544" cy="1643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
            </a:r>
            <a:br>
              <a:rPr lang="pl-PL" dirty="0" smtClean="0"/>
            </a:br>
            <a:r>
              <a:rPr lang="pl-PL" smtClean="0"/>
              <a:t>Prepared </a:t>
            </a:r>
            <a:r>
              <a:rPr lang="pl-PL" dirty="0" smtClean="0"/>
              <a:t>by Sylwia Szczepańska IB</a:t>
            </a:r>
            <a:br>
              <a:rPr lang="pl-PL" dirty="0" smtClean="0"/>
            </a:br>
            <a:endParaRPr lang="pl-PL" dirty="0"/>
          </a:p>
        </p:txBody>
      </p:sp>
      <p:sp>
        <p:nvSpPr>
          <p:cNvPr id="3" name="Symbol zastępczy zawartości 2"/>
          <p:cNvSpPr>
            <a:spLocks noGrp="1"/>
          </p:cNvSpPr>
          <p:nvPr>
            <p:ph sz="quarter" idx="1"/>
          </p:nvPr>
        </p:nvSpPr>
        <p:spPr/>
        <p:txBody>
          <a:bodyPr/>
          <a:lstStyle/>
          <a:p>
            <a:endParaRPr lang="pl-PL" dirty="0" smtClean="0">
              <a:hlinkClick r:id="rId2"/>
            </a:endParaRPr>
          </a:p>
          <a:p>
            <a:pPr>
              <a:buNone/>
            </a:pPr>
            <a:r>
              <a:rPr lang="pl-PL" dirty="0" smtClean="0"/>
              <a:t>Bibliography:</a:t>
            </a:r>
            <a:endParaRPr lang="pl-PL" dirty="0" smtClean="0">
              <a:hlinkClick r:id="rId2"/>
            </a:endParaRPr>
          </a:p>
          <a:p>
            <a:r>
              <a:rPr lang="pl-PL" dirty="0" err="1" smtClean="0">
                <a:hlinkClick r:id="rId2"/>
              </a:rPr>
              <a:t>www.filmweb.pl</a:t>
            </a:r>
            <a:endParaRPr lang="pl-PL" dirty="0" smtClean="0"/>
          </a:p>
          <a:p>
            <a:r>
              <a:rPr lang="pl-PL" dirty="0" smtClean="0">
                <a:hlinkClick r:id="rId3"/>
              </a:rPr>
              <a:t>www.wdk-kielce.pl</a:t>
            </a:r>
            <a:r>
              <a:rPr lang="pl-PL" dirty="0" smtClean="0"/>
              <a:t> </a:t>
            </a:r>
          </a:p>
          <a:p>
            <a:r>
              <a:rPr lang="pl-PL" dirty="0" smtClean="0">
                <a:hlinkClick r:id="rId4"/>
              </a:rPr>
              <a:t>www.nhef.pl</a:t>
            </a:r>
            <a:endParaRPr lang="pl-PL" dirty="0" smtClean="0"/>
          </a:p>
          <a:p>
            <a:r>
              <a:rPr lang="pl-PL" dirty="0" smtClean="0"/>
              <a:t>Project materials:</a:t>
            </a:r>
            <a:endParaRPr lang="pl-PL" dirty="0"/>
          </a:p>
          <a:p>
            <a:r>
              <a:rPr lang="pl-PL" dirty="0" smtClean="0">
                <a:hlinkClick r:id="rId5"/>
              </a:rPr>
              <a:t>www.stopklatka.pl</a:t>
            </a:r>
            <a:endParaRPr lang="pl-PL" dirty="0" smtClean="0"/>
          </a:p>
          <a:p>
            <a:r>
              <a:rPr lang="pl-PL" dirty="0" smtClean="0">
                <a:hlinkClick r:id="rId6"/>
              </a:rPr>
              <a:t>www.wikipedia.pl</a:t>
            </a:r>
            <a:endParaRPr lang="pl-PL" dirty="0" smtClean="0"/>
          </a:p>
          <a:p>
            <a:endParaRPr lang="pl-PL" dirty="0" smtClean="0"/>
          </a:p>
          <a:p>
            <a:endParaRPr lang="pl-PL" dirty="0"/>
          </a:p>
        </p:txBody>
      </p:sp>
    </p:spTree>
    <p:extLst>
      <p:ext uri="{BB962C8B-B14F-4D97-AF65-F5344CB8AC3E}">
        <p14:creationId xmlns:p14="http://schemas.microsoft.com/office/powerpoint/2010/main" xmlns="" val="3282367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t>Films watched in the series Difficult </a:t>
            </a:r>
            <a:r>
              <a:rPr lang="en-US" dirty="0" smtClean="0"/>
              <a:t>topics</a:t>
            </a:r>
            <a:r>
              <a:rPr lang="pl-PL" dirty="0" smtClean="0"/>
              <a:t>:</a:t>
            </a:r>
            <a:endParaRPr lang="pl-PL" dirty="0"/>
          </a:p>
        </p:txBody>
      </p:sp>
      <p:sp>
        <p:nvSpPr>
          <p:cNvPr id="3" name="Symbol zastępczy zawartości 2"/>
          <p:cNvSpPr>
            <a:spLocks noGrp="1"/>
          </p:cNvSpPr>
          <p:nvPr>
            <p:ph sz="quarter" idx="1"/>
          </p:nvPr>
        </p:nvSpPr>
        <p:spPr/>
        <p:txBody>
          <a:bodyPr/>
          <a:lstStyle/>
          <a:p>
            <a:pPr marL="457200" indent="-457200">
              <a:buFont typeface="+mj-lt"/>
              <a:buAutoNum type="arabicPeriod"/>
            </a:pPr>
            <a:r>
              <a:rPr lang="pl-PL" i="1" dirty="0" smtClean="0">
                <a:solidFill>
                  <a:schemeClr val="accent1">
                    <a:lumMod val="75000"/>
                  </a:schemeClr>
                </a:solidFill>
              </a:rPr>
              <a:t>The Believer</a:t>
            </a:r>
          </a:p>
          <a:p>
            <a:pPr marL="457200" indent="-457200">
              <a:buFont typeface="+mj-lt"/>
              <a:buAutoNum type="arabicPeriod"/>
            </a:pPr>
            <a:r>
              <a:rPr lang="pl-PL" i="1" dirty="0" smtClean="0">
                <a:solidFill>
                  <a:schemeClr val="accent1">
                    <a:lumMod val="75000"/>
                  </a:schemeClr>
                </a:solidFill>
              </a:rPr>
              <a:t>C.R.A.Z.Y.</a:t>
            </a:r>
          </a:p>
          <a:p>
            <a:pPr marL="457200" indent="-457200">
              <a:buFont typeface="+mj-lt"/>
              <a:buAutoNum type="arabicPeriod"/>
            </a:pPr>
            <a:r>
              <a:rPr lang="pl-PL" i="1" dirty="0" smtClean="0">
                <a:solidFill>
                  <a:schemeClr val="accent1">
                    <a:lumMod val="75000"/>
                  </a:schemeClr>
                </a:solidFill>
              </a:rPr>
              <a:t>Wymyk (</a:t>
            </a:r>
            <a:r>
              <a:rPr lang="pl-PL" i="1" dirty="0" smtClean="0">
                <a:solidFill>
                  <a:schemeClr val="accent1">
                    <a:lumMod val="75000"/>
                  </a:schemeClr>
                </a:solidFill>
              </a:rPr>
              <a:t>A </a:t>
            </a:r>
            <a:r>
              <a:rPr lang="pl-PL" i="1" dirty="0" err="1" smtClean="0">
                <a:solidFill>
                  <a:schemeClr val="accent1">
                    <a:lumMod val="75000"/>
                  </a:schemeClr>
                </a:solidFill>
              </a:rPr>
              <a:t>Dodge</a:t>
            </a:r>
            <a:r>
              <a:rPr lang="pl-PL" i="1" dirty="0" smtClean="0">
                <a:solidFill>
                  <a:schemeClr val="accent1">
                    <a:lumMod val="75000"/>
                  </a:schemeClr>
                </a:solidFill>
              </a:rPr>
              <a:t>)</a:t>
            </a:r>
            <a:endParaRPr lang="pl-PL" i="1" dirty="0" smtClean="0">
              <a:solidFill>
                <a:schemeClr val="accent1">
                  <a:lumMod val="75000"/>
                </a:schemeClr>
              </a:solidFill>
            </a:endParaRPr>
          </a:p>
          <a:p>
            <a:pPr marL="457200" indent="-457200">
              <a:buFont typeface="+mj-lt"/>
              <a:buAutoNum type="arabicPeriod"/>
            </a:pPr>
            <a:r>
              <a:rPr lang="pl-PL" i="1" dirty="0" smtClean="0">
                <a:solidFill>
                  <a:schemeClr val="accent1">
                    <a:lumMod val="75000"/>
                  </a:schemeClr>
                </a:solidFill>
              </a:rPr>
              <a:t>China </a:t>
            </a:r>
            <a:r>
              <a:rPr lang="pl-PL" i="1" dirty="0">
                <a:solidFill>
                  <a:schemeClr val="accent1">
                    <a:lumMod val="75000"/>
                  </a:schemeClr>
                </a:solidFill>
              </a:rPr>
              <a:t>B</a:t>
            </a:r>
            <a:r>
              <a:rPr lang="pl-PL" i="1" dirty="0" smtClean="0">
                <a:solidFill>
                  <a:schemeClr val="accent1">
                    <a:lumMod val="75000"/>
                  </a:schemeClr>
                </a:solidFill>
              </a:rPr>
              <a:t>lue</a:t>
            </a:r>
          </a:p>
          <a:p>
            <a:pPr marL="457200" indent="-457200">
              <a:buFont typeface="+mj-lt"/>
              <a:buAutoNum type="arabicPeriod"/>
            </a:pPr>
            <a:r>
              <a:rPr lang="pl-PL" i="1" dirty="0" smtClean="0">
                <a:solidFill>
                  <a:schemeClr val="accent1">
                    <a:lumMod val="75000"/>
                  </a:schemeClr>
                </a:solidFill>
              </a:rPr>
              <a:t>Berlin </a:t>
            </a:r>
            <a:r>
              <a:rPr lang="pl-PL" i="1" dirty="0" err="1" smtClean="0">
                <a:solidFill>
                  <a:schemeClr val="accent1">
                    <a:lumMod val="75000"/>
                  </a:schemeClr>
                </a:solidFill>
              </a:rPr>
              <a:t>Calling</a:t>
            </a:r>
            <a:endParaRPr lang="pl-PL" i="1" dirty="0" smtClean="0">
              <a:solidFill>
                <a:schemeClr val="accent1">
                  <a:lumMod val="75000"/>
                </a:schemeClr>
              </a:solidFill>
            </a:endParaRPr>
          </a:p>
          <a:p>
            <a:pPr marL="457200" indent="-457200">
              <a:buFont typeface="+mj-lt"/>
              <a:buAutoNum type="arabicPeriod"/>
            </a:pPr>
            <a:r>
              <a:rPr lang="es-ES_tradnl" i="1" dirty="0" smtClean="0">
                <a:solidFill>
                  <a:schemeClr val="accent1">
                    <a:lumMod val="75000"/>
                  </a:schemeClr>
                </a:solidFill>
              </a:rPr>
              <a:t>Yo, </a:t>
            </a:r>
            <a:r>
              <a:rPr lang="es-ES_tradnl" i="1" dirty="0" smtClean="0">
                <a:solidFill>
                  <a:schemeClr val="accent1">
                    <a:lumMod val="75000"/>
                  </a:schemeClr>
                </a:solidFill>
              </a:rPr>
              <a:t>también</a:t>
            </a:r>
            <a:r>
              <a:rPr lang="pl-PL" i="1" dirty="0" smtClean="0">
                <a:solidFill>
                  <a:schemeClr val="accent1">
                    <a:lumMod val="75000"/>
                  </a:schemeClr>
                </a:solidFill>
              </a:rPr>
              <a:t> </a:t>
            </a:r>
            <a:r>
              <a:rPr lang="pl-PL" dirty="0" smtClean="0">
                <a:solidFill>
                  <a:schemeClr val="accent1">
                    <a:lumMod val="75000"/>
                  </a:schemeClr>
                </a:solidFill>
              </a:rPr>
              <a:t>(</a:t>
            </a:r>
            <a:r>
              <a:rPr lang="pl-PL" i="1" dirty="0" smtClean="0">
                <a:solidFill>
                  <a:schemeClr val="accent1">
                    <a:lumMod val="75000"/>
                  </a:schemeClr>
                </a:solidFill>
              </a:rPr>
              <a:t>Me</a:t>
            </a:r>
            <a:r>
              <a:rPr lang="pl-PL" i="1" dirty="0" smtClean="0">
                <a:solidFill>
                  <a:schemeClr val="accent1">
                    <a:lumMod val="75000"/>
                  </a:schemeClr>
                </a:solidFill>
              </a:rPr>
              <a:t>, </a:t>
            </a:r>
            <a:r>
              <a:rPr lang="pl-PL" i="1" dirty="0" err="1" smtClean="0">
                <a:solidFill>
                  <a:schemeClr val="accent1">
                    <a:lumMod val="75000"/>
                  </a:schemeClr>
                </a:solidFill>
              </a:rPr>
              <a:t>too</a:t>
            </a:r>
            <a:r>
              <a:rPr lang="pl-PL" i="1" dirty="0" smtClean="0">
                <a:solidFill>
                  <a:schemeClr val="accent1">
                    <a:lumMod val="75000"/>
                  </a:schemeClr>
                </a:solidFill>
              </a:rPr>
              <a:t>!)</a:t>
            </a:r>
            <a:endParaRPr lang="pl-PL" i="1" dirty="0" smtClean="0">
              <a:solidFill>
                <a:schemeClr val="accent1">
                  <a:lumMod val="75000"/>
                </a:schemeClr>
              </a:solidFill>
            </a:endParaRPr>
          </a:p>
          <a:p>
            <a:pPr marL="457200" indent="-457200">
              <a:buFont typeface="+mj-lt"/>
              <a:buAutoNum type="arabicPeriod"/>
            </a:pPr>
            <a:r>
              <a:rPr lang="pl-PL" i="1" dirty="0" smtClean="0">
                <a:solidFill>
                  <a:schemeClr val="accent1">
                    <a:lumMod val="75000"/>
                  </a:schemeClr>
                </a:solidFill>
              </a:rPr>
              <a:t>XXY</a:t>
            </a:r>
          </a:p>
          <a:p>
            <a:pPr marL="457200" indent="-457200">
              <a:buFont typeface="+mj-lt"/>
              <a:buAutoNum type="arabicPeriod"/>
            </a:pPr>
            <a:r>
              <a:rPr lang="pl-PL" i="1" dirty="0" err="1" smtClean="0">
                <a:solidFill>
                  <a:schemeClr val="accent1">
                    <a:lumMod val="75000"/>
                  </a:schemeClr>
                </a:solidFill>
              </a:rPr>
              <a:t>Intouchables</a:t>
            </a:r>
            <a:r>
              <a:rPr lang="pl-PL" i="1" dirty="0" smtClean="0">
                <a:solidFill>
                  <a:schemeClr val="accent1">
                    <a:lumMod val="75000"/>
                  </a:schemeClr>
                </a:solidFill>
              </a:rPr>
              <a:t> (</a:t>
            </a:r>
            <a:r>
              <a:rPr lang="pl-PL" i="1" dirty="0" err="1" smtClean="0">
                <a:solidFill>
                  <a:schemeClr val="accent1">
                    <a:lumMod val="75000"/>
                  </a:schemeClr>
                </a:solidFill>
              </a:rPr>
              <a:t>The</a:t>
            </a:r>
            <a:r>
              <a:rPr lang="pl-PL" i="1" dirty="0" smtClean="0">
                <a:solidFill>
                  <a:schemeClr val="accent1">
                    <a:lumMod val="75000"/>
                  </a:schemeClr>
                </a:solidFill>
              </a:rPr>
              <a:t> </a:t>
            </a:r>
            <a:r>
              <a:rPr lang="pl-PL" i="1" dirty="0" err="1" smtClean="0">
                <a:solidFill>
                  <a:schemeClr val="accent1">
                    <a:lumMod val="75000"/>
                  </a:schemeClr>
                </a:solidFill>
              </a:rPr>
              <a:t>Untouchable</a:t>
            </a:r>
            <a:r>
              <a:rPr lang="pl-PL" i="1" dirty="0" smtClean="0">
                <a:solidFill>
                  <a:schemeClr val="accent1">
                    <a:lumMod val="75000"/>
                  </a:schemeClr>
                </a:solidFill>
              </a:rPr>
              <a:t>)</a:t>
            </a:r>
            <a:endParaRPr lang="pl-PL" i="1" dirty="0" smtClean="0">
              <a:solidFill>
                <a:schemeClr val="accent1">
                  <a:lumMod val="75000"/>
                </a:schemeClr>
              </a:solidFill>
            </a:endParaRPr>
          </a:p>
          <a:p>
            <a:pPr marL="457200" indent="-457200">
              <a:buFont typeface="+mj-lt"/>
              <a:buAutoNum type="arabicPeriod"/>
            </a:pPr>
            <a:r>
              <a:rPr lang="pl-PL" i="1" dirty="0" err="1" smtClean="0">
                <a:solidFill>
                  <a:schemeClr val="accent1">
                    <a:lumMod val="75000"/>
                  </a:schemeClr>
                </a:solidFill>
              </a:rPr>
              <a:t>Kielletty</a:t>
            </a:r>
            <a:r>
              <a:rPr lang="pl-PL" i="1" dirty="0" smtClean="0">
                <a:solidFill>
                  <a:schemeClr val="accent1">
                    <a:lumMod val="75000"/>
                  </a:schemeClr>
                </a:solidFill>
                <a:hlinkClick r:id="rId2"/>
              </a:rPr>
              <a:t> </a:t>
            </a:r>
            <a:r>
              <a:rPr lang="pl-PL" i="1" dirty="0" err="1" smtClean="0">
                <a:solidFill>
                  <a:schemeClr val="accent1">
                    <a:lumMod val="75000"/>
                  </a:schemeClr>
                </a:solidFill>
              </a:rPr>
              <a:t>hedelmä</a:t>
            </a:r>
            <a:r>
              <a:rPr lang="pl-PL" i="1" dirty="0" smtClean="0">
                <a:solidFill>
                  <a:schemeClr val="accent1">
                    <a:lumMod val="75000"/>
                  </a:schemeClr>
                </a:solidFill>
              </a:rPr>
              <a:t> </a:t>
            </a:r>
            <a:r>
              <a:rPr lang="pl-PL" dirty="0" smtClean="0">
                <a:solidFill>
                  <a:schemeClr val="accent1">
                    <a:lumMod val="75000"/>
                  </a:schemeClr>
                </a:solidFill>
              </a:rPr>
              <a:t>(</a:t>
            </a:r>
            <a:r>
              <a:rPr lang="pl-PL" i="1" dirty="0" err="1" smtClean="0">
                <a:solidFill>
                  <a:schemeClr val="accent1">
                    <a:lumMod val="75000"/>
                  </a:schemeClr>
                </a:solidFill>
              </a:rPr>
              <a:t>Forbidden</a:t>
            </a:r>
            <a:r>
              <a:rPr lang="pl-PL" i="1" dirty="0" smtClean="0">
                <a:solidFill>
                  <a:schemeClr val="accent1">
                    <a:lumMod val="75000"/>
                  </a:schemeClr>
                </a:solidFill>
              </a:rPr>
              <a:t> </a:t>
            </a:r>
            <a:r>
              <a:rPr lang="pl-PL" i="1" dirty="0" err="1" smtClean="0">
                <a:solidFill>
                  <a:schemeClr val="accent1">
                    <a:lumMod val="75000"/>
                  </a:schemeClr>
                </a:solidFill>
              </a:rPr>
              <a:t>Fruit</a:t>
            </a:r>
            <a:r>
              <a:rPr lang="pl-PL" i="1" dirty="0" smtClean="0">
                <a:solidFill>
                  <a:schemeClr val="accent1">
                    <a:lumMod val="75000"/>
                  </a:schemeClr>
                </a:solidFill>
              </a:rPr>
              <a:t>)</a:t>
            </a:r>
            <a:endParaRPr lang="pl-PL" i="1" dirty="0" smtClean="0">
              <a:solidFill>
                <a:schemeClr val="accent1">
                  <a:lumMod val="75000"/>
                </a:schemeClr>
              </a:solidFill>
            </a:endParaRPr>
          </a:p>
          <a:p>
            <a:pPr marL="457200" indent="-457200">
              <a:buFont typeface="+mj-lt"/>
              <a:buAutoNum type="arabicPeriod"/>
            </a:pPr>
            <a:endParaRPr lang="pl-PL" dirty="0" smtClean="0"/>
          </a:p>
        </p:txBody>
      </p:sp>
    </p:spTree>
    <p:extLst>
      <p:ext uri="{BB962C8B-B14F-4D97-AF65-F5344CB8AC3E}">
        <p14:creationId xmlns:p14="http://schemas.microsoft.com/office/powerpoint/2010/main" xmlns="" val="330049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571184" cy="1066130"/>
          </a:xfrm>
        </p:spPr>
        <p:txBody>
          <a:bodyPr>
            <a:normAutofit/>
          </a:bodyPr>
          <a:lstStyle/>
          <a:p>
            <a:r>
              <a:rPr lang="pl-PL" b="1" i="1" dirty="0" smtClean="0"/>
              <a:t>The Believer – </a:t>
            </a:r>
            <a:br>
              <a:rPr lang="pl-PL" b="1" i="1" dirty="0" smtClean="0"/>
            </a:br>
            <a:r>
              <a:rPr lang="pl-PL" b="1" i="1" dirty="0" smtClean="0"/>
              <a:t>It’s film about xenophobia</a:t>
            </a:r>
            <a:endParaRPr lang="pl-PL"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864077" y="1268760"/>
            <a:ext cx="3672408" cy="5317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Prostokąt 3"/>
          <p:cNvSpPr/>
          <p:nvPr/>
        </p:nvSpPr>
        <p:spPr>
          <a:xfrm>
            <a:off x="467544" y="4641649"/>
            <a:ext cx="3925394" cy="1938992"/>
          </a:xfrm>
          <a:prstGeom prst="rect">
            <a:avLst/>
          </a:prstGeom>
          <a:noFill/>
        </p:spPr>
        <p:txBody>
          <a:bodyPr wrap="square" lIns="91440" tIns="45720" rIns="91440" bIns="45720">
            <a:spAutoFit/>
          </a:bodyPr>
          <a:lstStyle/>
          <a:p>
            <a:pPr algn="ctr"/>
            <a:r>
              <a:rPr lang="pl-PL"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USA 2001</a:t>
            </a:r>
          </a:p>
          <a:p>
            <a:pPr algn="ctr"/>
            <a:r>
              <a:rPr lang="pl-PL"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H.Bean</a:t>
            </a:r>
            <a:endParaRPr lang="pl-PL"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pole tekstowe 4"/>
          <p:cNvSpPr txBox="1"/>
          <p:nvPr/>
        </p:nvSpPr>
        <p:spPr>
          <a:xfrm>
            <a:off x="467544" y="1700808"/>
            <a:ext cx="3528392" cy="2862322"/>
          </a:xfrm>
          <a:prstGeom prst="rect">
            <a:avLst/>
          </a:prstGeom>
          <a:noFill/>
        </p:spPr>
        <p:txBody>
          <a:bodyPr wrap="square" rtlCol="0">
            <a:spAutoFit/>
          </a:bodyPr>
          <a:lstStyle/>
          <a:p>
            <a:r>
              <a:rPr lang="en-US" sz="2000" dirty="0"/>
              <a:t>This film is about a young Jewish boy who does not accept his identity. His experiences in a Jewish school generate in him a deep hatred for the Jews – make him an </a:t>
            </a:r>
            <a:r>
              <a:rPr lang="en-US" sz="2000" dirty="0" smtClean="0"/>
              <a:t>anti-Semite</a:t>
            </a:r>
            <a:r>
              <a:rPr lang="pl-PL" sz="2000" dirty="0" smtClean="0"/>
              <a:t>,</a:t>
            </a:r>
            <a:r>
              <a:rPr lang="en-US" sz="2000" dirty="0" smtClean="0"/>
              <a:t> </a:t>
            </a:r>
            <a:r>
              <a:rPr lang="en-US" sz="2000" dirty="0"/>
              <a:t>and what happens next we can see in the film</a:t>
            </a:r>
            <a:r>
              <a:rPr lang="pl-PL" sz="2000" dirty="0" smtClean="0"/>
              <a:t>. </a:t>
            </a:r>
            <a:endParaRPr lang="pl-PL" sz="2000" dirty="0"/>
          </a:p>
        </p:txBody>
      </p:sp>
    </p:spTree>
    <p:extLst>
      <p:ext uri="{BB962C8B-B14F-4D97-AF65-F5344CB8AC3E}">
        <p14:creationId xmlns:p14="http://schemas.microsoft.com/office/powerpoint/2010/main" xmlns="" val="3556995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quarter" idx="1"/>
          </p:nvPr>
        </p:nvSpPr>
        <p:spPr>
          <a:xfrm>
            <a:off x="395536" y="116632"/>
            <a:ext cx="7529264" cy="6357320"/>
          </a:xfrm>
        </p:spPr>
        <p:txBody>
          <a:bodyPr/>
          <a:lstStyle/>
          <a:p>
            <a:r>
              <a:rPr lang="pl-PL" sz="2000" dirty="0" smtClean="0"/>
              <a:t>„</a:t>
            </a:r>
            <a:r>
              <a:rPr lang="en-US" sz="2000" dirty="0" smtClean="0"/>
              <a:t>The Believer</a:t>
            </a:r>
            <a:r>
              <a:rPr lang="pl-PL" sz="2000" dirty="0" smtClean="0"/>
              <a:t>”</a:t>
            </a:r>
            <a:r>
              <a:rPr lang="en-US" sz="2000" dirty="0" smtClean="0"/>
              <a:t> </a:t>
            </a:r>
            <a:r>
              <a:rPr lang="en-US" sz="2000" dirty="0"/>
              <a:t>convinces us that "the best stories are written by life itself."</a:t>
            </a:r>
            <a:r>
              <a:rPr lang="pl-PL" sz="2000" dirty="0" smtClean="0"/>
              <a:t>.</a:t>
            </a:r>
          </a:p>
          <a:p>
            <a:endParaRPr lang="pl-PL" sz="2000" dirty="0" smtClean="0"/>
          </a:p>
          <a:p>
            <a:r>
              <a:rPr lang="en-US" sz="2000" dirty="0"/>
              <a:t>This film explains the reasons that might have led the main character to start to fight against its own origin, religion and culture.</a:t>
            </a:r>
            <a:endParaRPr lang="pl-PL" sz="2000" dirty="0" smtClean="0"/>
          </a:p>
          <a:p>
            <a:r>
              <a:rPr lang="pl-PL" sz="2000" dirty="0" smtClean="0"/>
              <a:t>The story told in film seems to be unlikely.</a:t>
            </a:r>
            <a:endParaRPr lang="pl-PL"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643438" y="3357562"/>
            <a:ext cx="3756624" cy="2568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57158" y="3429000"/>
            <a:ext cx="3852312" cy="244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952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571472" y="644696"/>
            <a:ext cx="7457256" cy="6213304"/>
          </a:xfrm>
        </p:spPr>
        <p:txBody>
          <a:bodyPr/>
          <a:lstStyle/>
          <a:p>
            <a:pPr marL="0" indent="0">
              <a:buNone/>
            </a:pPr>
            <a:endParaRPr lang="pl-PL" dirty="0"/>
          </a:p>
          <a:p>
            <a:r>
              <a:rPr lang="en-US" dirty="0"/>
              <a:t>The main strength of the film </a:t>
            </a:r>
            <a:endParaRPr lang="pl-PL" dirty="0"/>
          </a:p>
          <a:p>
            <a:pPr marL="0" indent="0">
              <a:buNone/>
            </a:pPr>
            <a:r>
              <a:rPr lang="en-US" dirty="0" smtClean="0"/>
              <a:t>is </a:t>
            </a:r>
            <a:r>
              <a:rPr lang="en-US" dirty="0"/>
              <a:t>excellent acting of the actor, </a:t>
            </a:r>
            <a:endParaRPr lang="pl-PL" dirty="0" smtClean="0"/>
          </a:p>
          <a:p>
            <a:pPr marL="0" indent="0">
              <a:buNone/>
            </a:pPr>
            <a:r>
              <a:rPr lang="en-US" dirty="0" smtClean="0"/>
              <a:t>Ryan </a:t>
            </a:r>
            <a:r>
              <a:rPr lang="en-US" dirty="0"/>
              <a:t>Gosling.</a:t>
            </a:r>
            <a:r>
              <a:rPr lang="pl-PL" dirty="0" smtClean="0"/>
              <a:t> </a:t>
            </a:r>
          </a:p>
          <a:p>
            <a:pPr>
              <a:buNone/>
            </a:pPr>
            <a:endParaRPr lang="pl-PL" dirty="0" smtClean="0"/>
          </a:p>
          <a:p>
            <a:pPr>
              <a:buNone/>
            </a:pPr>
            <a:endParaRPr lang="pl-PL" dirty="0" smtClean="0"/>
          </a:p>
          <a:p>
            <a:pPr>
              <a:buNone/>
            </a:pPr>
            <a:r>
              <a:rPr lang="en-US" dirty="0"/>
              <a:t>The hero has a strong </a:t>
            </a:r>
            <a:r>
              <a:rPr lang="en-US" dirty="0" smtClean="0"/>
              <a:t>personality. </a:t>
            </a:r>
            <a:r>
              <a:rPr lang="en-US" dirty="0"/>
              <a:t>Up to a certain point he is a racist, but when his conscience wakes up in him, everything becomes complicated .</a:t>
            </a:r>
            <a:endParaRPr lang="pl-PL" dirty="0"/>
          </a:p>
          <a:p>
            <a:pPr lvl="1">
              <a:buNone/>
            </a:pPr>
            <a:r>
              <a:rPr lang="pl-PL" dirty="0"/>
              <a:t> </a:t>
            </a:r>
            <a:endParaRPr lang="pl-PL" dirty="0" smtClean="0"/>
          </a:p>
          <a:p>
            <a:endParaRPr lang="pl-PL" dirty="0"/>
          </a:p>
        </p:txBody>
      </p:sp>
      <p:pic>
        <p:nvPicPr>
          <p:cNvPr id="4" name="Picture 4"/>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b="-3726"/>
          <a:stretch/>
        </p:blipFill>
        <p:spPr bwMode="auto">
          <a:xfrm>
            <a:off x="6117961" y="332656"/>
            <a:ext cx="2571768" cy="24621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403162" y="4571984"/>
            <a:ext cx="3976697" cy="22860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91286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51520" y="260648"/>
            <a:ext cx="5089571"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03848" y="3504254"/>
            <a:ext cx="4922911" cy="3117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467544" y="4314825"/>
            <a:ext cx="2590800"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0473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214290"/>
            <a:ext cx="7901014" cy="1725602"/>
          </a:xfrm>
        </p:spPr>
        <p:txBody>
          <a:bodyPr>
            <a:noAutofit/>
          </a:bodyPr>
          <a:lstStyle/>
          <a:p>
            <a:pPr algn="ctr"/>
            <a:r>
              <a:rPr lang="en-US" sz="2400" dirty="0"/>
              <a:t>Together with the film we received interesting materials about discrimination. We also got in touch with a society called Open </a:t>
            </a:r>
            <a:r>
              <a:rPr lang="en-US" sz="2400" dirty="0" err="1"/>
              <a:t>Rzeczpospolita</a:t>
            </a:r>
            <a:r>
              <a:rPr lang="en-US" sz="2400" dirty="0"/>
              <a:t> (Republic of Poland), which prevents various forms of hatred based on race, ethnicity or </a:t>
            </a:r>
            <a:r>
              <a:rPr lang="en-US" sz="2400" dirty="0" smtClean="0"/>
              <a:t>nationality</a:t>
            </a:r>
            <a:r>
              <a:rPr lang="pl-PL" sz="2400" dirty="0" smtClean="0"/>
              <a:t>.</a:t>
            </a:r>
            <a:endParaRPr lang="pl-PL" sz="2400" dirty="0"/>
          </a:p>
        </p:txBody>
      </p:sp>
      <p:pic>
        <p:nvPicPr>
          <p:cNvPr id="1026" name="Picture 2" descr="C:\Users\Bożena Gąsiorowska\Desktop\różne moje skany\otwarta rzeczpospolita 2 001.jpg"/>
          <p:cNvPicPr>
            <a:picLocks noGrp="1" noChangeAspect="1" noChangeArrowheads="1"/>
          </p:cNvPicPr>
          <p:nvPr>
            <p:ph sz="quarter" idx="1"/>
          </p:nvPr>
        </p:nvPicPr>
        <p:blipFill>
          <a:blip r:embed="rId2" cstate="print"/>
          <a:srcRect/>
          <a:stretch>
            <a:fillRect/>
          </a:stretch>
        </p:blipFill>
        <p:spPr bwMode="auto">
          <a:xfrm rot="5400000">
            <a:off x="1903932" y="1152557"/>
            <a:ext cx="4801611" cy="66092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i="1" dirty="0" smtClean="0">
                <a:solidFill>
                  <a:srgbClr val="FF0000"/>
                </a:solidFill>
              </a:rPr>
              <a:t>C.R.A.Z.Y.</a:t>
            </a:r>
            <a:r>
              <a:rPr lang="pl-PL" dirty="0" smtClean="0"/>
              <a:t>- </a:t>
            </a:r>
            <a:r>
              <a:rPr lang="en-US" dirty="0"/>
              <a:t>a film inspiring difficult discussions about </a:t>
            </a:r>
            <a:r>
              <a:rPr lang="en-US" dirty="0" smtClean="0"/>
              <a:t>homosexuality</a:t>
            </a:r>
            <a:r>
              <a:rPr lang="pl-PL" dirty="0" smtClean="0"/>
              <a:t>.</a:t>
            </a:r>
            <a:endParaRPr lang="pl-PL" dirty="0"/>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427984" y="1435088"/>
            <a:ext cx="3672408" cy="529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Prostokąt 2"/>
          <p:cNvSpPr/>
          <p:nvPr/>
        </p:nvSpPr>
        <p:spPr>
          <a:xfrm>
            <a:off x="445813" y="5517232"/>
            <a:ext cx="3600088" cy="954107"/>
          </a:xfrm>
          <a:prstGeom prst="rect">
            <a:avLst/>
          </a:prstGeom>
          <a:noFill/>
        </p:spPr>
        <p:txBody>
          <a:bodyPr wrap="none" lIns="91440" tIns="45720" rIns="91440" bIns="45720">
            <a:spAutoFit/>
          </a:bodyPr>
          <a:lstStyle/>
          <a:p>
            <a:pPr algn="ctr"/>
            <a:r>
              <a:rPr lang="pl-P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r>
              <a:rPr lang="pl-PL" sz="2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anada 2005</a:t>
            </a:r>
          </a:p>
          <a:p>
            <a:pPr algn="ctr"/>
            <a:r>
              <a:rPr lang="pl-P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Director: J.M. </a:t>
            </a:r>
            <a:r>
              <a:rPr lang="pl-PL"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Vallee</a:t>
            </a:r>
            <a:endParaRPr lang="pl-PL"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pole tekstowe 3"/>
          <p:cNvSpPr txBox="1"/>
          <p:nvPr/>
        </p:nvSpPr>
        <p:spPr>
          <a:xfrm>
            <a:off x="500034" y="1500174"/>
            <a:ext cx="3528392" cy="2954655"/>
          </a:xfrm>
          <a:prstGeom prst="rect">
            <a:avLst/>
          </a:prstGeom>
          <a:noFill/>
        </p:spPr>
        <p:txBody>
          <a:bodyPr wrap="square" rtlCol="0">
            <a:spAutoFit/>
          </a:bodyPr>
          <a:lstStyle/>
          <a:p>
            <a:endParaRPr lang="pl-PL" i="1" dirty="0" smtClean="0">
              <a:solidFill>
                <a:srgbClr val="FF0000"/>
              </a:solidFill>
            </a:endParaRPr>
          </a:p>
          <a:p>
            <a:r>
              <a:rPr lang="pl-PL" sz="2800" i="1" dirty="0" smtClean="0">
                <a:solidFill>
                  <a:srgbClr val="FF0000"/>
                </a:solidFill>
              </a:rPr>
              <a:t>C.R.A.Z.Y. </a:t>
            </a:r>
            <a:r>
              <a:rPr lang="en-US" sz="2800" i="1" dirty="0" smtClean="0">
                <a:solidFill>
                  <a:srgbClr val="FF0000"/>
                </a:solidFill>
              </a:rPr>
              <a:t>is </a:t>
            </a:r>
            <a:r>
              <a:rPr lang="en-US" sz="2800" i="1" dirty="0">
                <a:solidFill>
                  <a:srgbClr val="FF0000"/>
                </a:solidFill>
              </a:rPr>
              <a:t>not a gay film, it does not </a:t>
            </a:r>
            <a:r>
              <a:rPr lang="en-US" sz="2800" i="1" dirty="0" err="1">
                <a:solidFill>
                  <a:srgbClr val="FF0000"/>
                </a:solidFill>
              </a:rPr>
              <a:t>idealise</a:t>
            </a:r>
            <a:r>
              <a:rPr lang="en-US" sz="2800" i="1" dirty="0">
                <a:solidFill>
                  <a:srgbClr val="FF0000"/>
                </a:solidFill>
              </a:rPr>
              <a:t> homosexual love or does not show it in a vulgar way</a:t>
            </a:r>
            <a:endParaRPr lang="pl-PL" sz="2800" dirty="0" smtClean="0"/>
          </a:p>
        </p:txBody>
      </p:sp>
    </p:spTree>
    <p:extLst>
      <p:ext uri="{BB962C8B-B14F-4D97-AF65-F5344CB8AC3E}">
        <p14:creationId xmlns:p14="http://schemas.microsoft.com/office/powerpoint/2010/main" xmlns="" val="19225617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ykusz">
  <a:themeElements>
    <a:clrScheme name="Wykusz">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Wykusz">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ykusz">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806</TotalTime>
  <Words>1002</Words>
  <Application>Microsoft Office PowerPoint</Application>
  <PresentationFormat>Pokaz na ekranie (4:3)</PresentationFormat>
  <Paragraphs>84</Paragraphs>
  <Slides>26</Slides>
  <Notes>1</Notes>
  <HiddenSlides>0</HiddenSlides>
  <MMClips>0</MMClips>
  <ScaleCrop>false</ScaleCrop>
  <HeadingPairs>
    <vt:vector size="4" baseType="variant">
      <vt:variant>
        <vt:lpstr>Motyw</vt:lpstr>
      </vt:variant>
      <vt:variant>
        <vt:i4>1</vt:i4>
      </vt:variant>
      <vt:variant>
        <vt:lpstr>Tytuły slajdów</vt:lpstr>
      </vt:variant>
      <vt:variant>
        <vt:i4>26</vt:i4>
      </vt:variant>
    </vt:vector>
  </HeadingPairs>
  <TitlesOfParts>
    <vt:vector size="27" baseType="lpstr">
      <vt:lpstr>Wykusz</vt:lpstr>
      <vt:lpstr>Meeting with difficult topics in films.    In Stefan Żeromski Highschool in Żyrardów.  IX 2012-VI 2013 </vt:lpstr>
      <vt:lpstr>Difficult topics  - our meetings with films IX 2012-Vi 2013</vt:lpstr>
      <vt:lpstr>Films watched in the series Difficult topics:</vt:lpstr>
      <vt:lpstr>The Believer –  It’s film about xenophobia</vt:lpstr>
      <vt:lpstr>Slajd 5</vt:lpstr>
      <vt:lpstr>Slajd 6</vt:lpstr>
      <vt:lpstr>Slajd 7</vt:lpstr>
      <vt:lpstr>Together with the film we received interesting materials about discrimination. We also got in touch with a society called Open Rzeczpospolita (Republic of Poland), which prevents various forms of hatred based on race, ethnicity or nationality.</vt:lpstr>
      <vt:lpstr>C.R.A.Z.Y.- a film inspiring difficult discussions about homosexuality.</vt:lpstr>
      <vt:lpstr>Slajd 10</vt:lpstr>
      <vt:lpstr>Slajd 11</vt:lpstr>
      <vt:lpstr>Slajd 12</vt:lpstr>
      <vt:lpstr>A Dodge -  It’s a film about responsibility we are not always capable of taking. It is also about thoughtless violence..</vt:lpstr>
      <vt:lpstr>Slajd 14</vt:lpstr>
      <vt:lpstr>Slajd 15</vt:lpstr>
      <vt:lpstr>China blue - It is a well-known documentary about violation of the human rights in China.</vt:lpstr>
      <vt:lpstr>Slajd 17</vt:lpstr>
      <vt:lpstr>Slajd 18</vt:lpstr>
      <vt:lpstr>Summary of the films we have seen:</vt:lpstr>
      <vt:lpstr>Me, too!- it’s a film about a difficult issue of living with mental disability</vt:lpstr>
      <vt:lpstr>Xxy - We are waiting impatiently for the film about a quest for identity</vt:lpstr>
      <vt:lpstr>  The Untouchable - A film about the problem of using a wheelchair. Does this necessarily mean you are excluded? How to avoid it?</vt:lpstr>
      <vt:lpstr>Forbidden Fruit - An interesting story about the problems of entering into adulthood </vt:lpstr>
      <vt:lpstr> Berlin Calling -  A film about addictions</vt:lpstr>
      <vt:lpstr>Meetings with films in our town cinema Len are held within the Comenius project "School factory of initiatives, equal citizenship".”.   </vt:lpstr>
      <vt:lpstr> Prepared by Sylwia Szczepańska IB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Sylwia</dc:creator>
  <cp:lastModifiedBy>Użytkownik</cp:lastModifiedBy>
  <cp:revision>97</cp:revision>
  <dcterms:created xsi:type="dcterms:W3CDTF">2013-01-27T10:47:04Z</dcterms:created>
  <dcterms:modified xsi:type="dcterms:W3CDTF">2013-03-16T20:08:05Z</dcterms:modified>
</cp:coreProperties>
</file>