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2"/>
  </p:notesMasterIdLst>
  <p:sldIdLst>
    <p:sldId id="256" r:id="rId3"/>
    <p:sldId id="274" r:id="rId4"/>
    <p:sldId id="257" r:id="rId5"/>
    <p:sldId id="258" r:id="rId6"/>
    <p:sldId id="259" r:id="rId7"/>
    <p:sldId id="275"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42F11-4DD6-40CA-891A-D23FA539EAA3}" type="datetimeFigureOut">
              <a:rPr lang="en-US" smtClean="0"/>
              <a:pPr/>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6130-CECE-462D-A46A-4AC266D42CD7}" type="slidenum">
              <a:rPr lang="en-US" smtClean="0"/>
              <a:pPr/>
              <a:t>‹#›</a:t>
            </a:fld>
            <a:endParaRPr lang="en-US"/>
          </a:p>
        </p:txBody>
      </p:sp>
    </p:spTree>
    <p:extLst>
      <p:ext uri="{BB962C8B-B14F-4D97-AF65-F5344CB8AC3E}">
        <p14:creationId xmlns:p14="http://schemas.microsoft.com/office/powerpoint/2010/main" xmlns="" val="89156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B6130-CECE-462D-A46A-4AC266D42CD7}" type="slidenum">
              <a:rPr lang="en-US" smtClean="0"/>
              <a:pPr/>
              <a:t>1</a:t>
            </a:fld>
            <a:endParaRPr lang="en-US"/>
          </a:p>
        </p:txBody>
      </p:sp>
    </p:spTree>
    <p:extLst>
      <p:ext uri="{BB962C8B-B14F-4D97-AF65-F5344CB8AC3E}">
        <p14:creationId xmlns:p14="http://schemas.microsoft.com/office/powerpoint/2010/main" xmlns="" val="78824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7BDD081-B114-4266-B23D-D677D1945D83}" type="datetimeFigureOut">
              <a:rPr lang="en-US" smtClean="0"/>
              <a:pPr/>
              <a:t>6/6/2014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45D4369-D6CB-47AA-AD19-9113C90E0F4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DD081-B114-4266-B23D-D677D1945D83}"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DD081-B114-4266-B23D-D677D1945D83}"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63042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5243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2160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97277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92650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81308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082604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58228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DD081-B114-4266-B23D-D677D1945D83}"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86455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78851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85420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BDD081-B114-4266-B23D-D677D1945D83}"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45D4369-D6CB-47AA-AD19-9113C90E0F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BDD081-B114-4266-B23D-D677D1945D83}"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BDD081-B114-4266-B23D-D677D1945D83}" type="datetimeFigureOut">
              <a:rPr lang="en-US" smtClean="0"/>
              <a:pPr/>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BDD081-B114-4266-B23D-D677D1945D83}" type="datetimeFigureOut">
              <a:rPr lang="en-US" smtClean="0"/>
              <a:pPr/>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DD081-B114-4266-B23D-D677D1945D83}" type="datetimeFigureOut">
              <a:rPr lang="en-US" smtClean="0"/>
              <a:pPr/>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BDD081-B114-4266-B23D-D677D1945D83}"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BDD081-B114-4266-B23D-D677D1945D83}"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D4369-D6CB-47AA-AD19-9113C90E0F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7BDD081-B114-4266-B23D-D677D1945D83}" type="datetimeFigureOut">
              <a:rPr lang="en-US" smtClean="0"/>
              <a:pPr/>
              <a:t>6/6/2014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45D4369-D6CB-47AA-AD19-9113C90E0F4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5F845-7AB2-4AEA-ADC2-D837D059E593}" type="datetimeFigureOut">
              <a:rPr lang="hu-HU" smtClean="0">
                <a:solidFill>
                  <a:prstClr val="black">
                    <a:tint val="75000"/>
                  </a:prstClr>
                </a:solidFill>
              </a:rPr>
              <a:pPr/>
              <a:t>2014. 06. 06.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A4DDA-EB7C-46B0-ACC6-528544A2586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5375733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676400"/>
            <a:ext cx="3352800" cy="1386840"/>
          </a:xfrm>
          <a:solidFill>
            <a:schemeClr val="bg1">
              <a:lumMod val="95000"/>
              <a:lumOff val="5000"/>
            </a:schemeClr>
          </a:solidFill>
          <a:ln>
            <a:solidFill>
              <a:schemeClr val="bg1"/>
            </a:solidFill>
          </a:ln>
        </p:spPr>
        <p:txBody>
          <a:bodyPr>
            <a:normAutofit fontScale="90000"/>
          </a:bodyPr>
          <a:lstStyle/>
          <a:p>
            <a:pPr algn="ctr"/>
            <a:r>
              <a:rPr lang="en-US" dirty="0" smtClean="0">
                <a:latin typeface="Algerian" pitchFamily="82" charset="0"/>
              </a:rPr>
              <a:t/>
            </a:r>
            <a:br>
              <a:rPr lang="en-US" dirty="0" smtClean="0">
                <a:latin typeface="Algerian" pitchFamily="82" charset="0"/>
              </a:rPr>
            </a:br>
            <a:r>
              <a:rPr lang="en-US" sz="5300" dirty="0" smtClean="0">
                <a:latin typeface="Algerian" pitchFamily="82" charset="0"/>
              </a:rPr>
              <a:t>THE </a:t>
            </a:r>
            <a:br>
              <a:rPr lang="en-US" sz="5300" dirty="0" smtClean="0">
                <a:latin typeface="Algerian" pitchFamily="82" charset="0"/>
              </a:rPr>
            </a:br>
            <a:r>
              <a:rPr lang="en-US" sz="5300" dirty="0" smtClean="0">
                <a:latin typeface="Algerian" pitchFamily="82" charset="0"/>
              </a:rPr>
              <a:t>BLACK BOOK</a:t>
            </a:r>
            <a:endParaRPr lang="en-US" sz="5300" dirty="0">
              <a:latin typeface="Algerian" pitchFamily="82" charset="0"/>
            </a:endParaRPr>
          </a:p>
        </p:txBody>
      </p:sp>
      <p:sp>
        <p:nvSpPr>
          <p:cNvPr id="10" name="Text Placeholder 9"/>
          <p:cNvSpPr>
            <a:spLocks noGrp="1"/>
          </p:cNvSpPr>
          <p:nvPr>
            <p:ph type="body" idx="2"/>
          </p:nvPr>
        </p:nvSpPr>
        <p:spPr/>
        <p:txBody>
          <a:bodyPr/>
          <a:lstStyle/>
          <a:p>
            <a:endParaRPr lang="en-US" dirty="0" smtClean="0"/>
          </a:p>
          <a:p>
            <a:endParaRPr lang="en-US" dirty="0"/>
          </a:p>
          <a:p>
            <a:endParaRPr lang="en-US" dirty="0" smtClean="0"/>
          </a:p>
          <a:p>
            <a:endParaRPr lang="en-US" dirty="0"/>
          </a:p>
          <a:p>
            <a:endParaRPr lang="en-US" dirty="0"/>
          </a:p>
        </p:txBody>
      </p:sp>
      <p:sp>
        <p:nvSpPr>
          <p:cNvPr id="3" name="Subtitle 2"/>
          <p:cNvSpPr>
            <a:spLocks noGrp="1"/>
          </p:cNvSpPr>
          <p:nvPr>
            <p:ph sz="half" idx="1"/>
          </p:nvPr>
        </p:nvSpPr>
        <p:spPr>
          <a:xfrm>
            <a:off x="1485900" y="2566358"/>
            <a:ext cx="5448300" cy="2859082"/>
          </a:xfrm>
        </p:spPr>
        <p:txBody>
          <a:bodyPr>
            <a:normAutofit fontScale="92500" lnSpcReduction="10000"/>
          </a:bodyPr>
          <a:lstStyle/>
          <a:p>
            <a:pPr algn="ctr"/>
            <a:endParaRPr lang="en-US" sz="2400" dirty="0" smtClean="0">
              <a:solidFill>
                <a:schemeClr val="tx1"/>
              </a:solidFill>
              <a:latin typeface="Algerian" pitchFamily="82" charset="0"/>
            </a:endParaRPr>
          </a:p>
          <a:p>
            <a:pPr algn="ctr"/>
            <a:endParaRPr lang="en-US" sz="2400" dirty="0">
              <a:latin typeface="Algerian" pitchFamily="82" charset="0"/>
            </a:endParaRPr>
          </a:p>
          <a:p>
            <a:pPr algn="ctr"/>
            <a:endParaRPr lang="en-US" sz="2400" dirty="0" smtClean="0">
              <a:solidFill>
                <a:schemeClr val="tx1"/>
              </a:solidFill>
              <a:latin typeface="Algerian" pitchFamily="82" charset="0"/>
            </a:endParaRPr>
          </a:p>
          <a:p>
            <a:pPr algn="ctr"/>
            <a:r>
              <a:rPr lang="en-US" sz="4000" dirty="0" smtClean="0">
                <a:solidFill>
                  <a:schemeClr val="bg1">
                    <a:lumMod val="95000"/>
                    <a:lumOff val="5000"/>
                  </a:schemeClr>
                </a:solidFill>
                <a:latin typeface="Algerian" pitchFamily="82" charset="0"/>
              </a:rPr>
              <a:t>The exploitation of woman's Body in advertising</a:t>
            </a:r>
            <a:endParaRPr lang="en-US" sz="4000" dirty="0">
              <a:solidFill>
                <a:schemeClr val="bg1">
                  <a:lumMod val="95000"/>
                  <a:lumOff val="5000"/>
                </a:schemeClr>
              </a:solidFill>
              <a:latin typeface="Algerian" pitchFamily="82" charset="0"/>
            </a:endParaRPr>
          </a:p>
        </p:txBody>
      </p:sp>
      <p:pic>
        <p:nvPicPr>
          <p:cNvPr id="1026" name="Picture 2" descr="C:\Users\user\Documents\imagesRB73EK5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4572000" cy="25663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158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2400" dirty="0">
                <a:solidFill>
                  <a:srgbClr val="FFFF00"/>
                </a:solidFill>
                <a:effectLst/>
                <a:latin typeface="Bernard MT Condensed" pitchFamily="18" charset="0"/>
              </a:rPr>
              <a:t>It’s an advert of a mobile </a:t>
            </a:r>
            <a:r>
              <a:rPr lang="en-GB" sz="2400" dirty="0" smtClean="0">
                <a:solidFill>
                  <a:srgbClr val="FFFF00"/>
                </a:solidFill>
                <a:effectLst/>
                <a:latin typeface="Bernard MT Condensed" pitchFamily="18" charset="0"/>
              </a:rPr>
              <a:t>phone</a:t>
            </a:r>
            <a:br>
              <a:rPr lang="en-GB" sz="2400" dirty="0" smtClean="0">
                <a:solidFill>
                  <a:srgbClr val="FFFF00"/>
                </a:solidFill>
                <a:effectLst/>
                <a:latin typeface="Bernard MT Condensed" pitchFamily="18" charset="0"/>
              </a:rPr>
            </a:br>
            <a:r>
              <a:rPr lang="en-GB" sz="2400" dirty="0" smtClean="0">
                <a:solidFill>
                  <a:srgbClr val="FFFF00"/>
                </a:solidFill>
                <a:effectLst/>
                <a:latin typeface="Bernard MT Condensed" pitchFamily="18" charset="0"/>
              </a:rPr>
              <a:t> </a:t>
            </a:r>
            <a:r>
              <a:rPr lang="en-GB" sz="2400" dirty="0">
                <a:solidFill>
                  <a:srgbClr val="FFFF00"/>
                </a:solidFill>
                <a:effectLst/>
                <a:latin typeface="Bernard MT Condensed" pitchFamily="18" charset="0"/>
              </a:rPr>
              <a:t>operator. The small text in white says: “Some things are only for real men.”</a:t>
            </a:r>
            <a:endParaRPr lang="en-US" sz="2400" dirty="0">
              <a:solidFill>
                <a:srgbClr val="FFFF00"/>
              </a:solidFill>
              <a:effectLst/>
              <a:latin typeface="Bernard MT Condensed" pitchFamily="18" charset="0"/>
            </a:endParaRPr>
          </a:p>
        </p:txBody>
      </p:sp>
      <p:sp>
        <p:nvSpPr>
          <p:cNvPr id="3" name="Picture Placeholder 2"/>
          <p:cNvSpPr>
            <a:spLocks noGrp="1"/>
          </p:cNvSpPr>
          <p:nvPr>
            <p:ph type="pic" idx="1"/>
          </p:nvPr>
        </p:nvSpPr>
        <p:spPr>
          <a:xfrm>
            <a:off x="1828800" y="1905000"/>
            <a:ext cx="5486400" cy="3962400"/>
          </a:xfrm>
        </p:spPr>
      </p:sp>
      <p:sp>
        <p:nvSpPr>
          <p:cNvPr id="4" name="Text Placeholder 3"/>
          <p:cNvSpPr>
            <a:spLocks noGrp="1"/>
          </p:cNvSpPr>
          <p:nvPr>
            <p:ph type="body" sz="half" idx="2"/>
          </p:nvPr>
        </p:nvSpPr>
        <p:spPr/>
        <p:txBody>
          <a:bodyPr>
            <a:noAutofit/>
          </a:bodyPr>
          <a:lstStyle/>
          <a:p>
            <a:pPr lvl="0"/>
            <a:endParaRPr lang="en-US" sz="2800" dirty="0"/>
          </a:p>
        </p:txBody>
      </p:sp>
      <p:pic>
        <p:nvPicPr>
          <p:cNvPr id="1026" name="Picture 2" descr="C:\Users\user\AppData\Local\Microsoft\Windows\Temporary Internet Files\Content.IE5\5BXUHDYH\Obraz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473" y="1143000"/>
            <a:ext cx="9296400"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254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Text Placeholder 3"/>
          <p:cNvSpPr>
            <a:spLocks noGrp="1"/>
          </p:cNvSpPr>
          <p:nvPr>
            <p:ph type="body" idx="2"/>
          </p:nvPr>
        </p:nvSpPr>
        <p:spPr>
          <a:xfrm>
            <a:off x="0" y="0"/>
            <a:ext cx="3465513" cy="6858000"/>
          </a:xfrm>
        </p:spPr>
        <p:txBody>
          <a:bodyPr>
            <a:noAutofit/>
          </a:bodyPr>
          <a:lstStyle/>
          <a:p>
            <a:pPr lvl="0"/>
            <a:r>
              <a:rPr lang="en-GB" sz="2400" dirty="0">
                <a:solidFill>
                  <a:schemeClr val="bg1">
                    <a:lumMod val="95000"/>
                    <a:lumOff val="5000"/>
                  </a:schemeClr>
                </a:solidFill>
                <a:latin typeface="Aharoni" pitchFamily="2" charset="-79"/>
                <a:cs typeface="Aharoni" pitchFamily="2" charset="-79"/>
              </a:rPr>
              <a:t>The slogan says: “BE SINFUL”. The </a:t>
            </a:r>
            <a:r>
              <a:rPr lang="en-GB" sz="2400" dirty="0" smtClean="0">
                <a:solidFill>
                  <a:schemeClr val="bg1">
                    <a:lumMod val="95000"/>
                    <a:lumOff val="5000"/>
                  </a:schemeClr>
                </a:solidFill>
                <a:latin typeface="Aharoni" pitchFamily="2" charset="-79"/>
                <a:cs typeface="Aharoni" pitchFamily="2" charset="-79"/>
              </a:rPr>
              <a:t>red part </a:t>
            </a:r>
            <a:r>
              <a:rPr lang="en-GB" sz="2400" dirty="0">
                <a:solidFill>
                  <a:schemeClr val="bg1">
                    <a:lumMod val="95000"/>
                    <a:lumOff val="5000"/>
                  </a:schemeClr>
                </a:solidFill>
                <a:latin typeface="Aharoni" pitchFamily="2" charset="-79"/>
                <a:cs typeface="Aharoni" pitchFamily="2" charset="-79"/>
              </a:rPr>
              <a:t>of the word “sinful” in Polish means “sin” as a verb in imperative (often used euphemistically “have sex”, especially outside marriage, though not necessarily). What’s more, in Polish “Be nice” is “</a:t>
            </a:r>
            <a:r>
              <a:rPr lang="en-GB" sz="2400" dirty="0" err="1">
                <a:solidFill>
                  <a:schemeClr val="bg1">
                    <a:lumMod val="95000"/>
                    <a:lumOff val="5000"/>
                  </a:schemeClr>
                </a:solidFill>
                <a:latin typeface="Aharoni" pitchFamily="2" charset="-79"/>
                <a:cs typeface="Aharoni" pitchFamily="2" charset="-79"/>
              </a:rPr>
              <a:t>Bądź</a:t>
            </a:r>
            <a:r>
              <a:rPr lang="en-GB" sz="2400" dirty="0">
                <a:solidFill>
                  <a:schemeClr val="bg1">
                    <a:lumMod val="95000"/>
                    <a:lumOff val="5000"/>
                  </a:schemeClr>
                </a:solidFill>
                <a:latin typeface="Aharoni" pitchFamily="2" charset="-79"/>
                <a:cs typeface="Aharoni" pitchFamily="2" charset="-79"/>
              </a:rPr>
              <a:t> </a:t>
            </a:r>
            <a:r>
              <a:rPr lang="en-GB" sz="2400" dirty="0" err="1">
                <a:solidFill>
                  <a:schemeClr val="bg1">
                    <a:lumMod val="95000"/>
                    <a:lumOff val="5000"/>
                  </a:schemeClr>
                </a:solidFill>
                <a:latin typeface="Aharoni" pitchFamily="2" charset="-79"/>
                <a:cs typeface="Aharoni" pitchFamily="2" charset="-79"/>
              </a:rPr>
              <a:t>grzeczny</a:t>
            </a:r>
            <a:r>
              <a:rPr lang="en-GB" sz="2400" dirty="0">
                <a:solidFill>
                  <a:schemeClr val="bg1">
                    <a:lumMod val="95000"/>
                    <a:lumOff val="5000"/>
                  </a:schemeClr>
                </a:solidFill>
                <a:latin typeface="Aharoni" pitchFamily="2" charset="-79"/>
                <a:cs typeface="Aharoni" pitchFamily="2" charset="-79"/>
              </a:rPr>
              <a:t>”, which differs only with one letter from “</a:t>
            </a:r>
            <a:r>
              <a:rPr lang="en-GB" sz="2400" dirty="0" err="1">
                <a:solidFill>
                  <a:schemeClr val="bg1">
                    <a:lumMod val="95000"/>
                    <a:lumOff val="5000"/>
                  </a:schemeClr>
                </a:solidFill>
                <a:latin typeface="Aharoni" pitchFamily="2" charset="-79"/>
                <a:cs typeface="Aharoni" pitchFamily="2" charset="-79"/>
              </a:rPr>
              <a:t>Bądź</a:t>
            </a:r>
            <a:r>
              <a:rPr lang="en-GB" sz="2400" dirty="0">
                <a:solidFill>
                  <a:schemeClr val="bg1">
                    <a:lumMod val="95000"/>
                    <a:lumOff val="5000"/>
                  </a:schemeClr>
                </a:solidFill>
                <a:latin typeface="Aharoni" pitchFamily="2" charset="-79"/>
                <a:cs typeface="Aharoni" pitchFamily="2" charset="-79"/>
              </a:rPr>
              <a:t> </a:t>
            </a:r>
            <a:r>
              <a:rPr lang="en-GB" sz="2400" dirty="0" err="1">
                <a:solidFill>
                  <a:schemeClr val="bg1">
                    <a:lumMod val="95000"/>
                    <a:lumOff val="5000"/>
                  </a:schemeClr>
                </a:solidFill>
                <a:latin typeface="Aharoni" pitchFamily="2" charset="-79"/>
                <a:cs typeface="Aharoni" pitchFamily="2" charset="-79"/>
              </a:rPr>
              <a:t>grzeszny</a:t>
            </a:r>
            <a:r>
              <a:rPr lang="en-GB" sz="2400" dirty="0">
                <a:solidFill>
                  <a:schemeClr val="bg1">
                    <a:lumMod val="95000"/>
                    <a:lumOff val="5000"/>
                  </a:schemeClr>
                </a:solidFill>
                <a:latin typeface="Aharoni" pitchFamily="2" charset="-79"/>
                <a:cs typeface="Aharoni" pitchFamily="2" charset="-79"/>
              </a:rPr>
              <a:t>” used in the advertisement.  </a:t>
            </a:r>
            <a:endParaRPr lang="en-US" sz="2400" dirty="0">
              <a:solidFill>
                <a:schemeClr val="bg1">
                  <a:lumMod val="95000"/>
                  <a:lumOff val="5000"/>
                </a:schemeClr>
              </a:solidFill>
              <a:latin typeface="Aharoni" pitchFamily="2" charset="-79"/>
              <a:cs typeface="Aharoni" pitchFamily="2" charset="-79"/>
            </a:endParaRPr>
          </a:p>
        </p:txBody>
      </p:sp>
      <p:sp>
        <p:nvSpPr>
          <p:cNvPr id="6" name="Content Placeholder 5"/>
          <p:cNvSpPr>
            <a:spLocks noGrp="1"/>
          </p:cNvSpPr>
          <p:nvPr>
            <p:ph sz="half" idx="1"/>
          </p:nvPr>
        </p:nvSpPr>
        <p:spPr/>
        <p:txBody>
          <a:bodyPr/>
          <a:lstStyle/>
          <a:p>
            <a:endParaRPr lang="en-US"/>
          </a:p>
        </p:txBody>
      </p:sp>
      <p:pic>
        <p:nvPicPr>
          <p:cNvPr id="1026" name="Picture 2" descr="C:\Users\user\AppData\Local\Microsoft\Windows\Temporary Internet Files\Content.IE5\AU1N6UY1\Obraz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0"/>
            <a:ext cx="56388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995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solidFill>
                  <a:schemeClr val="bg1">
                    <a:lumMod val="95000"/>
                    <a:lumOff val="5000"/>
                  </a:schemeClr>
                </a:solidFill>
                <a:effectLst/>
                <a:latin typeface="Bauhaus 93" pitchFamily="82" charset="0"/>
              </a:rPr>
              <a:t>The slogan says: “Take a photo of me and ... discover my hidden secret.”</a:t>
            </a:r>
            <a:r>
              <a:rPr lang="en-US" dirty="0">
                <a:solidFill>
                  <a:schemeClr val="bg1">
                    <a:lumMod val="95000"/>
                    <a:lumOff val="5000"/>
                  </a:schemeClr>
                </a:solidFill>
                <a:effectLst/>
                <a:latin typeface="Bauhaus 93" pitchFamily="82" charset="0"/>
              </a:rPr>
              <a:t/>
            </a:r>
            <a:br>
              <a:rPr lang="en-US" dirty="0">
                <a:solidFill>
                  <a:schemeClr val="bg1">
                    <a:lumMod val="95000"/>
                    <a:lumOff val="5000"/>
                  </a:schemeClr>
                </a:solidFill>
                <a:effectLst/>
                <a:latin typeface="Bauhaus 93" pitchFamily="82" charset="0"/>
              </a:rPr>
            </a:br>
            <a:endParaRPr lang="en-US" dirty="0">
              <a:solidFill>
                <a:schemeClr val="bg1">
                  <a:lumMod val="95000"/>
                  <a:lumOff val="5000"/>
                </a:schemeClr>
              </a:solidFill>
              <a:latin typeface="Bauhaus 93" pitchFamily="82" charset="0"/>
            </a:endParaRPr>
          </a:p>
        </p:txBody>
      </p:sp>
      <p:sp>
        <p:nvSpPr>
          <p:cNvPr id="3" name="Vertical Text Placeholder 2"/>
          <p:cNvSpPr>
            <a:spLocks noGrp="1"/>
          </p:cNvSpPr>
          <p:nvPr>
            <p:ph type="body" orient="vert" idx="1"/>
          </p:nvPr>
        </p:nvSpPr>
        <p:spPr/>
        <p:txBody>
          <a:bodyPr/>
          <a:lstStyle/>
          <a:p>
            <a:endParaRPr lang="en-US" dirty="0"/>
          </a:p>
        </p:txBody>
      </p:sp>
      <p:pic>
        <p:nvPicPr>
          <p:cNvPr id="1026" name="Picture 2" descr="C:\Users\user\AppData\Local\Microsoft\Windows\Temporary Internet Files\Content.IE5\5BXUHDYH\Obraz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35496"/>
            <a:ext cx="9144000" cy="5222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514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2400" dirty="0">
                <a:solidFill>
                  <a:schemeClr val="bg1">
                    <a:lumMod val="95000"/>
                    <a:lumOff val="5000"/>
                  </a:schemeClr>
                </a:solidFill>
                <a:effectLst/>
              </a:rPr>
              <a:t>An advert for a cottage cheese with strawberries. The slogan says: “Cottage cheese from </a:t>
            </a:r>
            <a:r>
              <a:rPr lang="en-GB" sz="2400" dirty="0" err="1">
                <a:solidFill>
                  <a:schemeClr val="bg1">
                    <a:lumMod val="95000"/>
                    <a:lumOff val="5000"/>
                  </a:schemeClr>
                </a:solidFill>
                <a:effectLst/>
              </a:rPr>
              <a:t>Chojnice</a:t>
            </a:r>
            <a:r>
              <a:rPr lang="en-GB" sz="2400" dirty="0">
                <a:solidFill>
                  <a:schemeClr val="bg1">
                    <a:lumMod val="95000"/>
                    <a:lumOff val="5000"/>
                  </a:schemeClr>
                </a:solidFill>
                <a:effectLst/>
              </a:rPr>
              <a:t> ... sin worthy”. When we say in Polish a woman is sin worthy, we mean she is very attractive sexually. </a:t>
            </a:r>
            <a:r>
              <a:rPr lang="en-US" sz="2400" dirty="0">
                <a:solidFill>
                  <a:schemeClr val="bg1">
                    <a:lumMod val="95000"/>
                    <a:lumOff val="5000"/>
                  </a:schemeClr>
                </a:solidFill>
                <a:effectLst/>
              </a:rPr>
              <a:t/>
            </a:r>
            <a:br>
              <a:rPr lang="en-US" sz="2400" dirty="0">
                <a:solidFill>
                  <a:schemeClr val="bg1">
                    <a:lumMod val="95000"/>
                    <a:lumOff val="5000"/>
                  </a:schemeClr>
                </a:solidFill>
                <a:effectLst/>
              </a:rPr>
            </a:br>
            <a:endParaRPr lang="en-US" sz="2400" dirty="0">
              <a:solidFill>
                <a:schemeClr val="bg1">
                  <a:lumMod val="95000"/>
                  <a:lumOff val="5000"/>
                </a:schemeClr>
              </a:solidFill>
            </a:endParaRPr>
          </a:p>
        </p:txBody>
      </p:sp>
      <p:sp>
        <p:nvSpPr>
          <p:cNvPr id="3" name="Vertical Text Placeholder 2"/>
          <p:cNvSpPr>
            <a:spLocks noGrp="1"/>
          </p:cNvSpPr>
          <p:nvPr>
            <p:ph type="body" orient="vert" idx="1"/>
          </p:nvPr>
        </p:nvSpPr>
        <p:spPr>
          <a:xfrm>
            <a:off x="0" y="1828800"/>
            <a:ext cx="8686800" cy="4709160"/>
          </a:xfrm>
        </p:spPr>
        <p:txBody>
          <a:bodyPr/>
          <a:lstStyle/>
          <a:p>
            <a:endParaRPr lang="en-US" dirty="0"/>
          </a:p>
        </p:txBody>
      </p:sp>
      <p:pic>
        <p:nvPicPr>
          <p:cNvPr id="1026" name="Picture 2" descr="C:\Users\user\AppData\Local\Microsoft\Windows\Temporary Internet Files\Content.IE5\5BXUHDYH\Obraz10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84218"/>
            <a:ext cx="9144000" cy="49737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15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2924944"/>
          </a:xfrm>
        </p:spPr>
        <p:txBody>
          <a:bodyPr>
            <a:noAutofit/>
          </a:bodyPr>
          <a:lstStyle/>
          <a:p>
            <a:pPr>
              <a:spcAft>
                <a:spcPts val="1200"/>
              </a:spcAft>
            </a:pPr>
            <a:r>
              <a:rPr lang="en-GB" sz="3500" b="1" dirty="0">
                <a:solidFill>
                  <a:schemeClr val="accent6">
                    <a:lumMod val="75000"/>
                  </a:schemeClr>
                </a:solidFill>
                <a:latin typeface="Footlight MT Light" pitchFamily="18" charset="0"/>
              </a:rPr>
              <a:t>Hot chick</a:t>
            </a:r>
            <a:r>
              <a:rPr lang="hu-HU" sz="1600" dirty="0">
                <a:latin typeface="Footlight MT Light" pitchFamily="18" charset="0"/>
              </a:rPr>
              <a:t/>
            </a:r>
            <a:br>
              <a:rPr lang="hu-HU" sz="1600" dirty="0">
                <a:latin typeface="Footlight MT Light" pitchFamily="18" charset="0"/>
              </a:rPr>
            </a:br>
            <a:r>
              <a:rPr lang="en-GB" sz="2400" dirty="0">
                <a:latin typeface="Eras Bold ITC" pitchFamily="34" charset="0"/>
              </a:rPr>
              <a:t>The most </a:t>
            </a:r>
            <a:r>
              <a:rPr lang="en-GB" sz="2400" dirty="0">
                <a:solidFill>
                  <a:schemeClr val="accent6">
                    <a:lumMod val="75000"/>
                  </a:schemeClr>
                </a:solidFill>
                <a:latin typeface="Eras Bold ITC" pitchFamily="34" charset="0"/>
              </a:rPr>
              <a:t>terrible</a:t>
            </a:r>
            <a:r>
              <a:rPr lang="en-GB" sz="2400" dirty="0">
                <a:latin typeface="Eras Bold ITC" pitchFamily="34" charset="0"/>
              </a:rPr>
              <a:t> Hungarian advertisement in connection with </a:t>
            </a:r>
            <a:r>
              <a:rPr lang="en-GB" sz="2400" dirty="0">
                <a:solidFill>
                  <a:schemeClr val="accent6">
                    <a:lumMod val="75000"/>
                  </a:schemeClr>
                </a:solidFill>
                <a:latin typeface="Eras Bold ITC" pitchFamily="34" charset="0"/>
              </a:rPr>
              <a:t>humiliating</a:t>
            </a:r>
            <a:r>
              <a:rPr lang="en-GB" sz="2400" dirty="0">
                <a:latin typeface="Eras Bold ITC" pitchFamily="34" charset="0"/>
              </a:rPr>
              <a:t> </a:t>
            </a:r>
            <a:r>
              <a:rPr lang="en-GB" sz="2400" dirty="0">
                <a:solidFill>
                  <a:schemeClr val="accent6">
                    <a:lumMod val="75000"/>
                  </a:schemeClr>
                </a:solidFill>
                <a:latin typeface="Eras Bold ITC" pitchFamily="34" charset="0"/>
              </a:rPr>
              <a:t>women</a:t>
            </a:r>
            <a:r>
              <a:rPr lang="en-GB" sz="2400" dirty="0">
                <a:latin typeface="Eras Bold ITC" pitchFamily="34" charset="0"/>
              </a:rPr>
              <a:t>, which was designed by </a:t>
            </a:r>
            <a:br>
              <a:rPr lang="en-GB" sz="2400" dirty="0">
                <a:latin typeface="Eras Bold ITC" pitchFamily="34" charset="0"/>
              </a:rPr>
            </a:br>
            <a:r>
              <a:rPr lang="en-GB" sz="2400" dirty="0" err="1">
                <a:latin typeface="Eras Bold ITC" pitchFamily="34" charset="0"/>
              </a:rPr>
              <a:t>Zala</a:t>
            </a:r>
            <a:r>
              <a:rPr lang="en-GB" sz="2400" dirty="0">
                <a:latin typeface="Eras Bold ITC" pitchFamily="34" charset="0"/>
              </a:rPr>
              <a:t> </a:t>
            </a:r>
            <a:r>
              <a:rPr lang="en-GB" sz="2400" dirty="0">
                <a:solidFill>
                  <a:schemeClr val="accent6">
                    <a:lumMod val="75000"/>
                  </a:schemeClr>
                </a:solidFill>
                <a:latin typeface="Eras Bold ITC" pitchFamily="34" charset="0"/>
              </a:rPr>
              <a:t>poultry</a:t>
            </a:r>
            <a:r>
              <a:rPr lang="en-GB" sz="2400" dirty="0">
                <a:latin typeface="Eras Bold ITC" pitchFamily="34" charset="0"/>
              </a:rPr>
              <a:t> factory</a:t>
            </a:r>
            <a:r>
              <a:rPr lang="hu-HU" sz="2400" dirty="0">
                <a:latin typeface="Eras Bold ITC" pitchFamily="34" charset="0"/>
              </a:rPr>
              <a:t/>
            </a:r>
            <a:br>
              <a:rPr lang="hu-HU" sz="2400" dirty="0">
                <a:latin typeface="Eras Bold ITC" pitchFamily="34" charset="0"/>
              </a:rPr>
            </a:br>
            <a:r>
              <a:rPr lang="en-GB" sz="2400" dirty="0">
                <a:latin typeface="Eras Bold ITC" pitchFamily="34" charset="0"/>
              </a:rPr>
              <a:t>You can see the parts of a chicken on the woman’s body (wings, back, thighs and shanks)</a:t>
            </a:r>
            <a:r>
              <a:rPr lang="hu-HU" sz="2400" dirty="0">
                <a:latin typeface="Eras Bold ITC" pitchFamily="34" charset="0"/>
              </a:rPr>
              <a:t/>
            </a:r>
            <a:br>
              <a:rPr lang="hu-HU" sz="2400" dirty="0">
                <a:latin typeface="Eras Bold ITC" pitchFamily="34" charset="0"/>
              </a:rPr>
            </a:br>
            <a:r>
              <a:rPr lang="en-GB" sz="2400" b="1" dirty="0">
                <a:latin typeface="Eras Bold ITC" pitchFamily="34" charset="0"/>
              </a:rPr>
              <a:t>Would you like to see </a:t>
            </a:r>
            <a:r>
              <a:rPr lang="en-GB" sz="2400" b="1" dirty="0" smtClean="0">
                <a:latin typeface="Eras Bold ITC" pitchFamily="34" charset="0"/>
              </a:rPr>
              <a:t>any </a:t>
            </a:r>
            <a:r>
              <a:rPr lang="en-GB" sz="2400" b="1" dirty="0">
                <a:latin typeface="Eras Bold ITC" pitchFamily="34" charset="0"/>
              </a:rPr>
              <a:t>of </a:t>
            </a:r>
            <a:r>
              <a:rPr lang="en-GB" sz="2400" b="1" dirty="0">
                <a:solidFill>
                  <a:schemeClr val="accent6">
                    <a:lumMod val="75000"/>
                  </a:schemeClr>
                </a:solidFill>
                <a:latin typeface="Eras Bold ITC" pitchFamily="34" charset="0"/>
              </a:rPr>
              <a:t>your</a:t>
            </a:r>
            <a:r>
              <a:rPr lang="en-GB" sz="2400" b="1" dirty="0">
                <a:latin typeface="Eras Bold ITC" pitchFamily="34" charset="0"/>
              </a:rPr>
              <a:t> female relatives there?</a:t>
            </a:r>
            <a:r>
              <a:rPr lang="hu-HU" sz="2400" dirty="0">
                <a:latin typeface="Eras Bold ITC" pitchFamily="34" charset="0"/>
              </a:rPr>
              <a:t/>
            </a:r>
            <a:br>
              <a:rPr lang="hu-HU" sz="2400" dirty="0">
                <a:latin typeface="Eras Bold ITC" pitchFamily="34" charset="0"/>
              </a:rPr>
            </a:br>
            <a:endParaRPr lang="hu-HU" sz="2400" dirty="0">
              <a:latin typeface="Eras Bold ITC" pitchFamily="34" charset="0"/>
            </a:endParaRPr>
          </a:p>
        </p:txBody>
      </p:sp>
      <p:pic>
        <p:nvPicPr>
          <p:cNvPr id="4" name="Tartalom helye 3" descr="bomba csirke.JPG"/>
          <p:cNvPicPr>
            <a:picLocks noGrp="1" noChangeAspect="1"/>
          </p:cNvPicPr>
          <p:nvPr>
            <p:ph idx="1"/>
          </p:nvPr>
        </p:nvPicPr>
        <p:blipFill>
          <a:blip r:embed="rId2" cstate="print"/>
          <a:stretch>
            <a:fillRect/>
          </a:stretch>
        </p:blipFill>
        <p:spPr>
          <a:xfrm>
            <a:off x="0" y="2708920"/>
            <a:ext cx="9144000" cy="4149080"/>
          </a:xfrm>
        </p:spPr>
      </p:pic>
    </p:spTree>
    <p:extLst>
      <p:ext uri="{BB962C8B-B14F-4D97-AF65-F5344CB8AC3E}">
        <p14:creationId xmlns:p14="http://schemas.microsoft.com/office/powerpoint/2010/main" xmlns="" val="4128931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8229600" cy="1296144"/>
          </a:xfrm>
        </p:spPr>
        <p:txBody>
          <a:bodyPr>
            <a:noAutofit/>
          </a:bodyPr>
          <a:lstStyle/>
          <a:p>
            <a:pPr lvl="0"/>
            <a:r>
              <a:rPr lang="hu-HU" sz="2800" b="1" dirty="0" smtClean="0">
                <a:solidFill>
                  <a:schemeClr val="accent6">
                    <a:lumMod val="75000"/>
                  </a:schemeClr>
                </a:solidFill>
                <a:latin typeface="Arial Black" pitchFamily="34" charset="0"/>
              </a:rPr>
              <a:t>Traubisoda</a:t>
            </a:r>
            <a:r>
              <a:rPr lang="hu-HU" sz="2800" b="1" dirty="0">
                <a:latin typeface="Arial Black" pitchFamily="34" charset="0"/>
              </a:rPr>
              <a:t/>
            </a:r>
            <a:br>
              <a:rPr lang="hu-HU" sz="2800" b="1" dirty="0">
                <a:latin typeface="Arial Black" pitchFamily="34" charset="0"/>
              </a:rPr>
            </a:br>
            <a:r>
              <a:rPr lang="en-GB" sz="2800" i="1" dirty="0">
                <a:solidFill>
                  <a:schemeClr val="accent2">
                    <a:lumMod val="50000"/>
                  </a:schemeClr>
                </a:solidFill>
                <a:latin typeface="Arial Black" pitchFamily="34" charset="0"/>
              </a:rPr>
              <a:t>Drink something good!</a:t>
            </a:r>
            <a:r>
              <a:rPr lang="hu-HU" sz="2800" dirty="0">
                <a:solidFill>
                  <a:schemeClr val="accent2">
                    <a:lumMod val="50000"/>
                  </a:schemeClr>
                </a:solidFill>
                <a:latin typeface="Arial Black" pitchFamily="34" charset="0"/>
              </a:rPr>
              <a:t/>
            </a:r>
            <a:br>
              <a:rPr lang="hu-HU" sz="2800" dirty="0">
                <a:solidFill>
                  <a:schemeClr val="accent2">
                    <a:lumMod val="50000"/>
                  </a:schemeClr>
                </a:solidFill>
                <a:latin typeface="Arial Black" pitchFamily="34" charset="0"/>
              </a:rPr>
            </a:br>
            <a:r>
              <a:rPr lang="en-GB" sz="2800" i="1" dirty="0">
                <a:solidFill>
                  <a:schemeClr val="accent2">
                    <a:lumMod val="50000"/>
                  </a:schemeClr>
                </a:solidFill>
                <a:latin typeface="Arial Black" pitchFamily="34" charset="0"/>
              </a:rPr>
              <a:t>Do something good</a:t>
            </a:r>
            <a:r>
              <a:rPr lang="en-GB" sz="1800" i="1" dirty="0" smtClean="0">
                <a:solidFill>
                  <a:schemeClr val="accent2">
                    <a:lumMod val="50000"/>
                  </a:schemeClr>
                </a:solidFill>
                <a:latin typeface="Lucida Calligraphy" pitchFamily="66" charset="0"/>
              </a:rPr>
              <a:t>!</a:t>
            </a:r>
            <a:r>
              <a:rPr lang="hu-HU" sz="1800" i="1" dirty="0" smtClean="0">
                <a:latin typeface="Lucida Calligraphy" pitchFamily="66" charset="0"/>
              </a:rPr>
              <a:t/>
            </a:r>
            <a:br>
              <a:rPr lang="hu-HU" sz="1800" i="1" dirty="0" smtClean="0">
                <a:latin typeface="Lucida Calligraphy" pitchFamily="66" charset="0"/>
              </a:rPr>
            </a:br>
            <a:r>
              <a:rPr lang="hu-HU" sz="1600" dirty="0">
                <a:latin typeface="Lucida Calligraphy" pitchFamily="66" charset="0"/>
              </a:rPr>
              <a:t/>
            </a:r>
            <a:br>
              <a:rPr lang="hu-HU" sz="1600" dirty="0">
                <a:latin typeface="Lucida Calligraphy" pitchFamily="66" charset="0"/>
              </a:rPr>
            </a:br>
            <a:endParaRPr lang="hu-HU" sz="1800" dirty="0">
              <a:latin typeface="Lucida Calligraphy" pitchFamily="66" charset="0"/>
            </a:endParaRPr>
          </a:p>
        </p:txBody>
      </p:sp>
      <p:pic>
        <p:nvPicPr>
          <p:cNvPr id="6" name="Tartalom helye 5" descr="001.jpg"/>
          <p:cNvPicPr>
            <a:picLocks noGrp="1" noChangeAspect="1"/>
          </p:cNvPicPr>
          <p:nvPr>
            <p:ph idx="1"/>
          </p:nvPr>
        </p:nvPicPr>
        <p:blipFill>
          <a:blip r:embed="rId2" cstate="print"/>
          <a:stretch>
            <a:fillRect/>
          </a:stretch>
        </p:blipFill>
        <p:spPr>
          <a:xfrm>
            <a:off x="0" y="1268760"/>
            <a:ext cx="9144000" cy="4298590"/>
          </a:xfrm>
        </p:spPr>
      </p:pic>
      <p:sp>
        <p:nvSpPr>
          <p:cNvPr id="7" name="Szövegdoboz 6"/>
          <p:cNvSpPr txBox="1"/>
          <p:nvPr/>
        </p:nvSpPr>
        <p:spPr>
          <a:xfrm>
            <a:off x="899592" y="5661248"/>
            <a:ext cx="7488832" cy="1200329"/>
          </a:xfrm>
          <a:prstGeom prst="rect">
            <a:avLst/>
          </a:prstGeom>
          <a:noFill/>
        </p:spPr>
        <p:txBody>
          <a:bodyPr wrap="square" rtlCol="0">
            <a:spAutoFit/>
          </a:bodyPr>
          <a:lstStyle/>
          <a:p>
            <a:pPr algn="ctr"/>
            <a:r>
              <a:rPr lang="en-GB" dirty="0" smtClean="0">
                <a:solidFill>
                  <a:prstClr val="black"/>
                </a:solidFill>
                <a:latin typeface="Gill Sans Ultra Bold" pitchFamily="34" charset="0"/>
              </a:rPr>
              <a:t>This is a </a:t>
            </a:r>
            <a:r>
              <a:rPr lang="en-GB" dirty="0" smtClean="0">
                <a:solidFill>
                  <a:srgbClr val="F79646">
                    <a:lumMod val="75000"/>
                  </a:srgbClr>
                </a:solidFill>
                <a:latin typeface="Gill Sans Ultra Bold" pitchFamily="34" charset="0"/>
              </a:rPr>
              <a:t>poster</a:t>
            </a:r>
            <a:r>
              <a:rPr lang="en-GB" dirty="0" smtClean="0">
                <a:solidFill>
                  <a:prstClr val="black"/>
                </a:solidFill>
                <a:latin typeface="Gill Sans Ultra Bold" pitchFamily="34" charset="0"/>
              </a:rPr>
              <a:t> from the ’80s  which shows a special </a:t>
            </a:r>
            <a:r>
              <a:rPr lang="en-GB" dirty="0" smtClean="0">
                <a:solidFill>
                  <a:srgbClr val="F79646">
                    <a:lumMod val="75000"/>
                  </a:srgbClr>
                </a:solidFill>
                <a:latin typeface="Gill Sans Ultra Bold" pitchFamily="34" charset="0"/>
              </a:rPr>
              <a:t>Hungarian</a:t>
            </a:r>
            <a:r>
              <a:rPr lang="en-GB" dirty="0" smtClean="0">
                <a:solidFill>
                  <a:prstClr val="black"/>
                </a:solidFill>
                <a:latin typeface="Gill Sans Ultra Bold" pitchFamily="34" charset="0"/>
              </a:rPr>
              <a:t> </a:t>
            </a:r>
            <a:r>
              <a:rPr lang="en-GB" dirty="0" smtClean="0">
                <a:solidFill>
                  <a:srgbClr val="F79646">
                    <a:lumMod val="75000"/>
                  </a:srgbClr>
                </a:solidFill>
                <a:latin typeface="Gill Sans Ultra Bold" pitchFamily="34" charset="0"/>
              </a:rPr>
              <a:t>drink</a:t>
            </a:r>
            <a:r>
              <a:rPr lang="en-GB" dirty="0" smtClean="0">
                <a:solidFill>
                  <a:prstClr val="black"/>
                </a:solidFill>
                <a:latin typeface="Gill Sans Ultra Bold" pitchFamily="34" charset="0"/>
              </a:rPr>
              <a:t>, called </a:t>
            </a:r>
            <a:r>
              <a:rPr lang="en-GB" dirty="0" err="1" smtClean="0">
                <a:solidFill>
                  <a:prstClr val="black"/>
                </a:solidFill>
                <a:latin typeface="Gill Sans Ultra Bold" pitchFamily="34" charset="0"/>
              </a:rPr>
              <a:t>Traubisoda</a:t>
            </a:r>
            <a:r>
              <a:rPr lang="hu-HU" dirty="0" smtClean="0">
                <a:solidFill>
                  <a:prstClr val="black"/>
                </a:solidFill>
                <a:latin typeface="Gill Sans Ultra Bold" pitchFamily="34" charset="0"/>
              </a:rPr>
              <a:t/>
            </a:r>
            <a:br>
              <a:rPr lang="hu-HU" dirty="0" smtClean="0">
                <a:solidFill>
                  <a:prstClr val="black"/>
                </a:solidFill>
                <a:latin typeface="Gill Sans Ultra Bold" pitchFamily="34" charset="0"/>
              </a:rPr>
            </a:br>
            <a:r>
              <a:rPr lang="en-GB" dirty="0" smtClean="0">
                <a:solidFill>
                  <a:prstClr val="black"/>
                </a:solidFill>
                <a:latin typeface="Gill Sans Ultra Bold" pitchFamily="34" charset="0"/>
              </a:rPr>
              <a:t>It is very </a:t>
            </a:r>
            <a:r>
              <a:rPr lang="en-GB" dirty="0" smtClean="0">
                <a:solidFill>
                  <a:srgbClr val="F79646">
                    <a:lumMod val="75000"/>
                  </a:srgbClr>
                </a:solidFill>
                <a:latin typeface="Gill Sans Ultra Bold" pitchFamily="34" charset="0"/>
              </a:rPr>
              <a:t>eye-catching</a:t>
            </a:r>
            <a:r>
              <a:rPr lang="en-GB" dirty="0" smtClean="0">
                <a:solidFill>
                  <a:prstClr val="black"/>
                </a:solidFill>
                <a:latin typeface="Gill Sans Ultra Bold" pitchFamily="34" charset="0"/>
              </a:rPr>
              <a:t>, because they used women’s nice, </a:t>
            </a:r>
            <a:r>
              <a:rPr lang="en-GB" dirty="0" smtClean="0">
                <a:solidFill>
                  <a:srgbClr val="F79646">
                    <a:lumMod val="75000"/>
                  </a:srgbClr>
                </a:solidFill>
                <a:latin typeface="Gill Sans Ultra Bold" pitchFamily="34" charset="0"/>
              </a:rPr>
              <a:t>long</a:t>
            </a:r>
            <a:r>
              <a:rPr lang="en-GB" dirty="0" smtClean="0">
                <a:solidFill>
                  <a:prstClr val="black"/>
                </a:solidFill>
                <a:latin typeface="Gill Sans Ultra Bold" pitchFamily="34" charset="0"/>
              </a:rPr>
              <a:t> </a:t>
            </a:r>
            <a:r>
              <a:rPr lang="en-GB" dirty="0" smtClean="0">
                <a:solidFill>
                  <a:srgbClr val="F79646">
                    <a:lumMod val="75000"/>
                  </a:srgbClr>
                </a:solidFill>
                <a:latin typeface="Gill Sans Ultra Bold" pitchFamily="34" charset="0"/>
              </a:rPr>
              <a:t>legs</a:t>
            </a:r>
            <a:r>
              <a:rPr lang="en-GB" dirty="0" smtClean="0">
                <a:solidFill>
                  <a:prstClr val="black"/>
                </a:solidFill>
                <a:latin typeface="Gill Sans Ultra Bold" pitchFamily="34" charset="0"/>
              </a:rPr>
              <a:t> to </a:t>
            </a:r>
            <a:r>
              <a:rPr lang="en-GB" dirty="0" smtClean="0">
                <a:solidFill>
                  <a:srgbClr val="F79646">
                    <a:lumMod val="75000"/>
                  </a:srgbClr>
                </a:solidFill>
                <a:latin typeface="Gill Sans Ultra Bold" pitchFamily="34" charset="0"/>
              </a:rPr>
              <a:t>advertise</a:t>
            </a:r>
            <a:r>
              <a:rPr lang="en-GB" dirty="0" smtClean="0">
                <a:solidFill>
                  <a:prstClr val="black"/>
                </a:solidFill>
                <a:latin typeface="Gill Sans Ultra Bold" pitchFamily="34" charset="0"/>
              </a:rPr>
              <a:t> the drink</a:t>
            </a:r>
            <a:endParaRPr lang="hu-HU" dirty="0">
              <a:solidFill>
                <a:prstClr val="black"/>
              </a:solidFill>
              <a:latin typeface="Gill Sans Ultra Bold" pitchFamily="34" charset="0"/>
            </a:endParaRPr>
          </a:p>
        </p:txBody>
      </p:sp>
    </p:spTree>
    <p:extLst>
      <p:ext uri="{BB962C8B-B14F-4D97-AF65-F5344CB8AC3E}">
        <p14:creationId xmlns:p14="http://schemas.microsoft.com/office/powerpoint/2010/main" xmlns="" val="94768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512168"/>
          </a:xfrm>
        </p:spPr>
        <p:txBody>
          <a:bodyPr>
            <a:noAutofit/>
          </a:bodyPr>
          <a:lstStyle/>
          <a:p>
            <a:pPr>
              <a:lnSpc>
                <a:spcPct val="150000"/>
              </a:lnSpc>
              <a:spcBef>
                <a:spcPts val="0"/>
              </a:spcBef>
            </a:pPr>
            <a:r>
              <a:rPr lang="en-GB" sz="3200" b="1" dirty="0" smtClean="0">
                <a:solidFill>
                  <a:schemeClr val="tx1">
                    <a:lumMod val="95000"/>
                    <a:lumOff val="5000"/>
                  </a:schemeClr>
                </a:solidFill>
                <a:latin typeface="Baskerville Old Face" pitchFamily="18" charset="0"/>
              </a:rPr>
              <a:t>When </a:t>
            </a:r>
            <a:r>
              <a:rPr lang="en-GB" sz="3200" b="1" dirty="0">
                <a:solidFill>
                  <a:schemeClr val="tx1">
                    <a:lumMod val="95000"/>
                    <a:lumOff val="5000"/>
                  </a:schemeClr>
                </a:solidFill>
                <a:latin typeface="Baskerville Old Face" pitchFamily="18" charset="0"/>
              </a:rPr>
              <a:t>I grow up I’d like to be a boy</a:t>
            </a:r>
            <a:r>
              <a:rPr lang="hu-HU" sz="3200" dirty="0">
                <a:solidFill>
                  <a:schemeClr val="tx1">
                    <a:lumMod val="95000"/>
                    <a:lumOff val="5000"/>
                  </a:schemeClr>
                </a:solidFill>
                <a:latin typeface="Baskerville Old Face" pitchFamily="18" charset="0"/>
              </a:rPr>
              <a:t/>
            </a:r>
            <a:br>
              <a:rPr lang="hu-HU" sz="3200" dirty="0">
                <a:solidFill>
                  <a:schemeClr val="tx1">
                    <a:lumMod val="95000"/>
                    <a:lumOff val="5000"/>
                  </a:schemeClr>
                </a:solidFill>
                <a:latin typeface="Baskerville Old Face" pitchFamily="18" charset="0"/>
              </a:rPr>
            </a:br>
            <a:r>
              <a:rPr lang="en-GB" sz="2400" i="1" dirty="0">
                <a:solidFill>
                  <a:srgbClr val="FF0000"/>
                </a:solidFill>
                <a:latin typeface="Arial Narrow" pitchFamily="34" charset="0"/>
              </a:rPr>
              <a:t>Help us to root out the prejudice concerning stereotypes of women</a:t>
            </a:r>
            <a:r>
              <a:rPr lang="en-GB" sz="2400" i="1" dirty="0" smtClean="0">
                <a:solidFill>
                  <a:srgbClr val="FF0000"/>
                </a:solidFill>
                <a:latin typeface="Arial Narrow" pitchFamily="34" charset="0"/>
              </a:rPr>
              <a:t>!</a:t>
            </a:r>
            <a:endParaRPr lang="hu-HU" sz="2400" dirty="0">
              <a:solidFill>
                <a:srgbClr val="FF0000"/>
              </a:solidFill>
              <a:latin typeface="Arial Narrow" pitchFamily="34" charset="0"/>
            </a:endParaRPr>
          </a:p>
        </p:txBody>
      </p:sp>
      <p:sp>
        <p:nvSpPr>
          <p:cNvPr id="4" name="Szövegdoboz 3"/>
          <p:cNvSpPr txBox="1"/>
          <p:nvPr/>
        </p:nvSpPr>
        <p:spPr>
          <a:xfrm>
            <a:off x="179512" y="5661248"/>
            <a:ext cx="4644008" cy="830997"/>
          </a:xfrm>
          <a:prstGeom prst="rect">
            <a:avLst/>
          </a:prstGeom>
          <a:noFill/>
        </p:spPr>
        <p:txBody>
          <a:bodyPr wrap="square" rtlCol="0">
            <a:spAutoFit/>
          </a:bodyPr>
          <a:lstStyle/>
          <a:p>
            <a:pPr>
              <a:buFont typeface="Arial" pitchFamily="34" charset="0"/>
              <a:buChar char="•"/>
            </a:pPr>
            <a:r>
              <a:rPr lang="en-GB" sz="1600" dirty="0" smtClean="0">
                <a:solidFill>
                  <a:schemeClr val="tx1">
                    <a:lumMod val="95000"/>
                    <a:lumOff val="5000"/>
                  </a:schemeClr>
                </a:solidFill>
                <a:latin typeface="Bernard MT Condensed" pitchFamily="18" charset="0"/>
              </a:rPr>
              <a:t>Don’t use women’s body to advertise</a:t>
            </a:r>
            <a:r>
              <a:rPr lang="hu-HU" sz="1600" dirty="0">
                <a:solidFill>
                  <a:schemeClr val="tx1">
                    <a:lumMod val="95000"/>
                    <a:lumOff val="5000"/>
                  </a:schemeClr>
                </a:solidFill>
                <a:latin typeface="Bernard MT Condensed" pitchFamily="18" charset="0"/>
              </a:rPr>
              <a:t> </a:t>
            </a:r>
            <a:r>
              <a:rPr lang="en-GB" sz="1600" dirty="0" smtClean="0">
                <a:solidFill>
                  <a:schemeClr val="tx1">
                    <a:lumMod val="95000"/>
                    <a:lumOff val="5000"/>
                  </a:schemeClr>
                </a:solidFill>
                <a:latin typeface="Bernard MT Condensed" pitchFamily="18" charset="0"/>
              </a:rPr>
              <a:t>everything!</a:t>
            </a:r>
            <a:endParaRPr lang="hu-HU" sz="1600" dirty="0" smtClean="0">
              <a:solidFill>
                <a:schemeClr val="tx1">
                  <a:lumMod val="95000"/>
                  <a:lumOff val="5000"/>
                </a:schemeClr>
              </a:solidFill>
              <a:latin typeface="Bernard MT Condensed" pitchFamily="18" charset="0"/>
            </a:endParaRPr>
          </a:p>
          <a:p>
            <a:pPr>
              <a:buFont typeface="Arial" pitchFamily="34" charset="0"/>
              <a:buChar char="•"/>
            </a:pPr>
            <a:r>
              <a:rPr lang="en-GB" sz="1600" dirty="0" smtClean="0">
                <a:solidFill>
                  <a:schemeClr val="tx1">
                    <a:lumMod val="95000"/>
                    <a:lumOff val="5000"/>
                  </a:schemeClr>
                </a:solidFill>
                <a:latin typeface="Bernard MT Condensed" pitchFamily="18" charset="0"/>
              </a:rPr>
              <a:t>Don’t make women believe they are gorgeous just to use them in advertisements</a:t>
            </a:r>
            <a:r>
              <a:rPr lang="en-GB" sz="1600" dirty="0" smtClean="0">
                <a:solidFill>
                  <a:srgbClr val="0070C0"/>
                </a:solidFill>
                <a:latin typeface="Bernard MT Condensed" pitchFamily="18" charset="0"/>
              </a:rPr>
              <a:t>!</a:t>
            </a:r>
            <a:endParaRPr lang="hu-HU" sz="1600" dirty="0">
              <a:solidFill>
                <a:srgbClr val="0070C0"/>
              </a:solidFill>
              <a:latin typeface="Bernard MT Condensed" pitchFamily="18" charset="0"/>
            </a:endParaRPr>
          </a:p>
        </p:txBody>
      </p:sp>
      <p:sp>
        <p:nvSpPr>
          <p:cNvPr id="5" name="Szövegdoboz 4"/>
          <p:cNvSpPr txBox="1"/>
          <p:nvPr/>
        </p:nvSpPr>
        <p:spPr>
          <a:xfrm>
            <a:off x="4788024" y="5661248"/>
            <a:ext cx="4355976" cy="923330"/>
          </a:xfrm>
          <a:prstGeom prst="rect">
            <a:avLst/>
          </a:prstGeom>
          <a:noFill/>
        </p:spPr>
        <p:txBody>
          <a:bodyPr wrap="square" rtlCol="0">
            <a:spAutoFit/>
          </a:bodyPr>
          <a:lstStyle/>
          <a:p>
            <a:pPr>
              <a:buFont typeface="Arial" pitchFamily="34" charset="0"/>
              <a:buChar char="•"/>
            </a:pPr>
            <a:r>
              <a:rPr lang="en-GB" dirty="0" smtClean="0">
                <a:solidFill>
                  <a:schemeClr val="tx1">
                    <a:lumMod val="95000"/>
                    <a:lumOff val="5000"/>
                  </a:schemeClr>
                </a:solidFill>
                <a:latin typeface="Bernard MT Condensed" pitchFamily="18" charset="0"/>
              </a:rPr>
              <a:t>Women like when you look at them, but not when you stare at them!</a:t>
            </a:r>
            <a:endParaRPr lang="hu-HU" dirty="0">
              <a:solidFill>
                <a:schemeClr val="tx1">
                  <a:lumMod val="95000"/>
                  <a:lumOff val="5000"/>
                </a:schemeClr>
              </a:solidFill>
              <a:latin typeface="Bernard MT Condensed" pitchFamily="18" charset="0"/>
            </a:endParaRPr>
          </a:p>
          <a:p>
            <a:pPr>
              <a:buFont typeface="Arial" pitchFamily="34" charset="0"/>
              <a:buChar char="•"/>
            </a:pPr>
            <a:r>
              <a:rPr lang="en-GB" dirty="0" smtClean="0">
                <a:solidFill>
                  <a:schemeClr val="tx1">
                    <a:lumMod val="95000"/>
                    <a:lumOff val="5000"/>
                  </a:schemeClr>
                </a:solidFill>
                <a:latin typeface="Bernard MT Condensed" pitchFamily="18" charset="0"/>
              </a:rPr>
              <a:t>Don’t handle them as an object!</a:t>
            </a:r>
            <a:endParaRPr lang="hu-HU" dirty="0">
              <a:solidFill>
                <a:schemeClr val="tx1">
                  <a:lumMod val="95000"/>
                  <a:lumOff val="5000"/>
                </a:schemeClr>
              </a:solidFill>
              <a:latin typeface="Bernard MT Condensed" pitchFamily="18" charset="0"/>
            </a:endParaRPr>
          </a:p>
        </p:txBody>
      </p:sp>
      <p:pic>
        <p:nvPicPr>
          <p:cNvPr id="1026" name="Kép 0" descr="fiuleszek1.jpg"/>
          <p:cNvPicPr>
            <a:picLocks noChangeAspect="1" noChangeArrowheads="1"/>
          </p:cNvPicPr>
          <p:nvPr/>
        </p:nvPicPr>
        <p:blipFill>
          <a:blip r:embed="rId2" cstate="print"/>
          <a:srcRect/>
          <a:stretch>
            <a:fillRect/>
          </a:stretch>
        </p:blipFill>
        <p:spPr bwMode="auto">
          <a:xfrm>
            <a:off x="0" y="1484784"/>
            <a:ext cx="9144000" cy="3888432"/>
          </a:xfrm>
          <a:prstGeom prst="rect">
            <a:avLst/>
          </a:prstGeom>
          <a:noFill/>
        </p:spPr>
      </p:pic>
    </p:spTree>
    <p:extLst>
      <p:ext uri="{BB962C8B-B14F-4D97-AF65-F5344CB8AC3E}">
        <p14:creationId xmlns:p14="http://schemas.microsoft.com/office/powerpoint/2010/main" xmlns="" val="2019241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9144000" cy="2051720"/>
          </a:xfrm>
        </p:spPr>
        <p:txBody>
          <a:bodyPr>
            <a:normAutofit fontScale="90000"/>
          </a:bodyPr>
          <a:lstStyle/>
          <a:p>
            <a:r>
              <a:rPr lang="hu-HU" sz="3300" b="1" dirty="0" err="1">
                <a:latin typeface="Showcard Gothic" pitchFamily="82" charset="0"/>
              </a:rPr>
              <a:t>Guess</a:t>
            </a:r>
            <a:r>
              <a:rPr lang="hu-HU" sz="3300" b="1" dirty="0">
                <a:latin typeface="Showcard Gothic" pitchFamily="82" charset="0"/>
              </a:rPr>
              <a:t>! </a:t>
            </a:r>
            <a:r>
              <a:rPr lang="hu-HU" sz="3300" b="1" dirty="0" err="1">
                <a:latin typeface="Showcard Gothic" pitchFamily="82" charset="0"/>
              </a:rPr>
              <a:t>What</a:t>
            </a:r>
            <a:r>
              <a:rPr lang="hu-HU" sz="3300" b="1" dirty="0">
                <a:latin typeface="Showcard Gothic" pitchFamily="82" charset="0"/>
              </a:rPr>
              <a:t> </a:t>
            </a:r>
            <a:r>
              <a:rPr lang="hu-HU" sz="3300" b="1" dirty="0" err="1">
                <a:latin typeface="Showcard Gothic" pitchFamily="82" charset="0"/>
              </a:rPr>
              <a:t>do</a:t>
            </a:r>
            <a:r>
              <a:rPr lang="hu-HU" sz="3300" b="1" dirty="0">
                <a:latin typeface="Showcard Gothic" pitchFamily="82" charset="0"/>
              </a:rPr>
              <a:t> </a:t>
            </a:r>
            <a:r>
              <a:rPr lang="hu-HU" sz="3300" b="1" dirty="0" err="1">
                <a:latin typeface="Showcard Gothic" pitchFamily="82" charset="0"/>
              </a:rPr>
              <a:t>these</a:t>
            </a:r>
            <a:r>
              <a:rPr lang="hu-HU" sz="3300" b="1" dirty="0">
                <a:latin typeface="Showcard Gothic" pitchFamily="82" charset="0"/>
              </a:rPr>
              <a:t> </a:t>
            </a:r>
            <a:r>
              <a:rPr lang="hu-HU" sz="3300" b="1" dirty="0" err="1">
                <a:latin typeface="Showcard Gothic" pitchFamily="82" charset="0"/>
              </a:rPr>
              <a:t>pictures</a:t>
            </a:r>
            <a:r>
              <a:rPr lang="hu-HU" sz="3300" b="1" dirty="0">
                <a:latin typeface="Showcard Gothic" pitchFamily="82" charset="0"/>
              </a:rPr>
              <a:t> </a:t>
            </a:r>
            <a:r>
              <a:rPr lang="hu-HU" sz="3300" b="1" dirty="0" err="1">
                <a:latin typeface="Showcard Gothic" pitchFamily="82" charset="0"/>
              </a:rPr>
              <a:t>advertise</a:t>
            </a:r>
            <a:r>
              <a:rPr lang="hu-HU" sz="3300" b="1" dirty="0">
                <a:latin typeface="Showcard Gothic" pitchFamily="82" charset="0"/>
              </a:rPr>
              <a:t>?</a:t>
            </a:r>
            <a:r>
              <a:rPr lang="hu-HU" dirty="0"/>
              <a:t/>
            </a:r>
            <a:br>
              <a:rPr lang="hu-HU" dirty="0"/>
            </a:br>
            <a:r>
              <a:rPr lang="hu-HU" sz="3300" b="1" i="1" dirty="0" err="1">
                <a:latin typeface="Candara" pitchFamily="34" charset="0"/>
              </a:rPr>
              <a:t>Just</a:t>
            </a:r>
            <a:r>
              <a:rPr lang="hu-HU" sz="3300" b="1" i="1" dirty="0">
                <a:latin typeface="Candara" pitchFamily="34" charset="0"/>
              </a:rPr>
              <a:t> </a:t>
            </a:r>
            <a:r>
              <a:rPr lang="hu-HU" sz="3300" b="1" i="1" dirty="0" err="1">
                <a:latin typeface="Candara" pitchFamily="34" charset="0"/>
              </a:rPr>
              <a:t>women</a:t>
            </a:r>
            <a:r>
              <a:rPr lang="hu-HU" sz="3300" b="1" i="1" dirty="0">
                <a:latin typeface="Candara" pitchFamily="34" charset="0"/>
              </a:rPr>
              <a:t>, </a:t>
            </a:r>
            <a:r>
              <a:rPr lang="hu-HU" sz="3300" b="1" i="1" dirty="0" err="1">
                <a:latin typeface="Candara" pitchFamily="34" charset="0"/>
              </a:rPr>
              <a:t>don’t</a:t>
            </a:r>
            <a:r>
              <a:rPr lang="hu-HU" sz="3300" b="1" i="1" dirty="0">
                <a:latin typeface="Candara" pitchFamily="34" charset="0"/>
              </a:rPr>
              <a:t> </a:t>
            </a:r>
            <a:r>
              <a:rPr lang="hu-HU" sz="3300" b="1" i="1" dirty="0" err="1">
                <a:latin typeface="Candara" pitchFamily="34" charset="0"/>
              </a:rPr>
              <a:t>they</a:t>
            </a:r>
            <a:r>
              <a:rPr lang="hu-HU" sz="3300" b="1" i="1" dirty="0">
                <a:latin typeface="Candara" pitchFamily="34" charset="0"/>
              </a:rPr>
              <a:t>?</a:t>
            </a:r>
            <a:r>
              <a:rPr lang="hu-HU" dirty="0"/>
              <a:t/>
            </a:r>
            <a:br>
              <a:rPr lang="hu-HU" dirty="0"/>
            </a:br>
            <a:endParaRPr lang="hu-HU" dirty="0"/>
          </a:p>
        </p:txBody>
      </p:sp>
      <p:pic>
        <p:nvPicPr>
          <p:cNvPr id="4" name="Kép 3" descr="C:\Users\András\Desktop\Comenius\Mit reklámoz\1983_gyongy.preview.jpg"/>
          <p:cNvPicPr/>
          <p:nvPr/>
        </p:nvPicPr>
        <p:blipFill>
          <a:blip r:embed="rId2" cstate="print"/>
          <a:srcRect/>
          <a:stretch>
            <a:fillRect/>
          </a:stretch>
        </p:blipFill>
        <p:spPr bwMode="auto">
          <a:xfrm>
            <a:off x="5544108" y="1484784"/>
            <a:ext cx="2152092" cy="2376264"/>
          </a:xfrm>
          <a:prstGeom prst="rect">
            <a:avLst/>
          </a:prstGeom>
          <a:ln>
            <a:noFill/>
          </a:ln>
          <a:effectLst>
            <a:softEdge rad="112500"/>
          </a:effectLst>
        </p:spPr>
      </p:pic>
      <p:pic>
        <p:nvPicPr>
          <p:cNvPr id="5" name="Kép 4" descr="C:\Users\András\Desktop\Comenius\Mit reklámoz\beolvasás0010.jpg"/>
          <p:cNvPicPr/>
          <p:nvPr/>
        </p:nvPicPr>
        <p:blipFill>
          <a:blip r:embed="rId3" cstate="print"/>
          <a:srcRect/>
          <a:stretch>
            <a:fillRect/>
          </a:stretch>
        </p:blipFill>
        <p:spPr bwMode="auto">
          <a:xfrm>
            <a:off x="6927" y="1254905"/>
            <a:ext cx="1949907" cy="2232248"/>
          </a:xfrm>
          <a:prstGeom prst="rect">
            <a:avLst/>
          </a:prstGeom>
          <a:ln>
            <a:noFill/>
          </a:ln>
          <a:effectLst>
            <a:softEdge rad="112500"/>
          </a:effectLst>
        </p:spPr>
      </p:pic>
      <p:pic>
        <p:nvPicPr>
          <p:cNvPr id="6" name="Kép 5" descr="C:\Users\András\Desktop\Comenius\Mit reklámoz\1975elektro.preview.jpg"/>
          <p:cNvPicPr/>
          <p:nvPr/>
        </p:nvPicPr>
        <p:blipFill>
          <a:blip r:embed="rId4" cstate="print"/>
          <a:srcRect/>
          <a:stretch>
            <a:fillRect/>
          </a:stretch>
        </p:blipFill>
        <p:spPr bwMode="auto">
          <a:xfrm>
            <a:off x="2627785" y="1484784"/>
            <a:ext cx="1970271" cy="2753072"/>
          </a:xfrm>
          <a:prstGeom prst="rect">
            <a:avLst/>
          </a:prstGeom>
          <a:ln>
            <a:noFill/>
          </a:ln>
          <a:effectLst>
            <a:softEdge rad="112500"/>
          </a:effectLst>
        </p:spPr>
      </p:pic>
      <p:pic>
        <p:nvPicPr>
          <p:cNvPr id="7" name="Kép 6" descr="C:\Users\András\Desktop\Comenius\Mit reklámoz\eletbiztositas.preview.jpg"/>
          <p:cNvPicPr/>
          <p:nvPr/>
        </p:nvPicPr>
        <p:blipFill>
          <a:blip r:embed="rId5" cstate="print"/>
          <a:srcRect/>
          <a:stretch>
            <a:fillRect/>
          </a:stretch>
        </p:blipFill>
        <p:spPr bwMode="auto">
          <a:xfrm>
            <a:off x="7380313" y="3501008"/>
            <a:ext cx="1763688" cy="2816696"/>
          </a:xfrm>
          <a:prstGeom prst="rect">
            <a:avLst/>
          </a:prstGeom>
          <a:ln>
            <a:noFill/>
          </a:ln>
          <a:effectLst>
            <a:softEdge rad="112500"/>
          </a:effectLst>
        </p:spPr>
      </p:pic>
      <p:pic>
        <p:nvPicPr>
          <p:cNvPr id="8" name="Kép 7" descr="C:\Users\András\Desktop\Comenius\Mit reklámoz\40_86.jpg"/>
          <p:cNvPicPr/>
          <p:nvPr/>
        </p:nvPicPr>
        <p:blipFill>
          <a:blip r:embed="rId6" cstate="print"/>
          <a:srcRect/>
          <a:stretch>
            <a:fillRect/>
          </a:stretch>
        </p:blipFill>
        <p:spPr bwMode="auto">
          <a:xfrm>
            <a:off x="4572000" y="4077072"/>
            <a:ext cx="1905000" cy="2448272"/>
          </a:xfrm>
          <a:prstGeom prst="rect">
            <a:avLst/>
          </a:prstGeom>
          <a:ln>
            <a:noFill/>
          </a:ln>
          <a:effectLst>
            <a:softEdge rad="112500"/>
          </a:effectLst>
        </p:spPr>
      </p:pic>
      <p:pic>
        <p:nvPicPr>
          <p:cNvPr id="9" name="Kép 8" descr="C:\Users\András\Desktop\Comenius\Mit reklámoz\1985_Biro_Ica_85-ben.jpg"/>
          <p:cNvPicPr/>
          <p:nvPr/>
        </p:nvPicPr>
        <p:blipFill>
          <a:blip r:embed="rId7" cstate="print"/>
          <a:srcRect/>
          <a:stretch>
            <a:fillRect/>
          </a:stretch>
        </p:blipFill>
        <p:spPr bwMode="auto">
          <a:xfrm>
            <a:off x="189385" y="4326892"/>
            <a:ext cx="2438400" cy="1944216"/>
          </a:xfrm>
          <a:prstGeom prst="rect">
            <a:avLst/>
          </a:prstGeom>
          <a:ln>
            <a:noFill/>
          </a:ln>
          <a:effectLst>
            <a:softEdge rad="112500"/>
          </a:effectLst>
        </p:spPr>
      </p:pic>
      <p:sp>
        <p:nvSpPr>
          <p:cNvPr id="2050" name="Text Box 2"/>
          <p:cNvSpPr txBox="1">
            <a:spLocks noChangeArrowheads="1"/>
          </p:cNvSpPr>
          <p:nvPr/>
        </p:nvSpPr>
        <p:spPr bwMode="auto">
          <a:xfrm>
            <a:off x="333808" y="3573016"/>
            <a:ext cx="1296144" cy="5760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hu-HU" sz="2000" dirty="0" smtClean="0">
                <a:solidFill>
                  <a:prstClr val="black"/>
                </a:solidFill>
                <a:latin typeface="Arial Narrow" pitchFamily="34" charset="0"/>
                <a:cs typeface="Arial" pitchFamily="34" charset="0"/>
              </a:rPr>
              <a:t>Traubisoda (</a:t>
            </a:r>
            <a:r>
              <a:rPr lang="hu-HU" sz="2000" dirty="0" err="1" smtClean="0">
                <a:solidFill>
                  <a:prstClr val="black"/>
                </a:solidFill>
                <a:latin typeface="Arial Narrow" pitchFamily="34" charset="0"/>
                <a:cs typeface="Arial" pitchFamily="34" charset="0"/>
              </a:rPr>
              <a:t>drink</a:t>
            </a:r>
            <a:r>
              <a:rPr lang="hu-HU" sz="1500" dirty="0" smtClean="0">
                <a:solidFill>
                  <a:prstClr val="black"/>
                </a:solidFill>
                <a:latin typeface="Arial Narrow" pitchFamily="34" charset="0"/>
                <a:cs typeface="Arial" pitchFamily="34" charset="0"/>
              </a:rPr>
              <a:t>)</a:t>
            </a:r>
            <a:endParaRPr lang="hu-HU" sz="1500" dirty="0" smtClean="0">
              <a:solidFill>
                <a:prstClr val="black"/>
              </a:solidFill>
              <a:latin typeface="Arial" pitchFamily="34" charset="0"/>
              <a:cs typeface="Arial" pitchFamily="34" charset="0"/>
            </a:endParaRPr>
          </a:p>
        </p:txBody>
      </p:sp>
      <p:sp>
        <p:nvSpPr>
          <p:cNvPr id="2051" name="Text Box 3"/>
          <p:cNvSpPr txBox="1">
            <a:spLocks noChangeArrowheads="1"/>
          </p:cNvSpPr>
          <p:nvPr/>
        </p:nvSpPr>
        <p:spPr bwMode="auto">
          <a:xfrm>
            <a:off x="2987824" y="4221088"/>
            <a:ext cx="1584176" cy="10779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hu-HU" sz="2000" dirty="0" err="1" smtClean="0">
                <a:solidFill>
                  <a:prstClr val="black"/>
                </a:solidFill>
                <a:latin typeface="Arial Narrow" pitchFamily="34" charset="0"/>
                <a:cs typeface="Arial" pitchFamily="34" charset="0"/>
              </a:rPr>
              <a:t>Telecommunication</a:t>
            </a:r>
            <a:r>
              <a:rPr lang="hu-HU" sz="2000" dirty="0" smtClean="0">
                <a:solidFill>
                  <a:prstClr val="black"/>
                </a:solidFill>
                <a:latin typeface="Arial Narrow" pitchFamily="34" charset="0"/>
                <a:cs typeface="Arial" pitchFamily="34" charset="0"/>
              </a:rPr>
              <a:t> </a:t>
            </a:r>
            <a:r>
              <a:rPr lang="hu-HU" sz="2000" dirty="0" err="1" smtClean="0">
                <a:solidFill>
                  <a:prstClr val="black"/>
                </a:solidFill>
                <a:latin typeface="Arial Narrow" pitchFamily="34" charset="0"/>
                <a:cs typeface="Arial" pitchFamily="34" charset="0"/>
              </a:rPr>
              <a:t>company</a:t>
            </a:r>
            <a:endParaRPr lang="hu-HU" sz="2000" dirty="0" smtClean="0">
              <a:solidFill>
                <a:prstClr val="black"/>
              </a:solidFill>
              <a:latin typeface="Arial" pitchFamily="34" charset="0"/>
              <a:cs typeface="Arial" pitchFamily="34" charset="0"/>
            </a:endParaRPr>
          </a:p>
        </p:txBody>
      </p:sp>
      <p:sp>
        <p:nvSpPr>
          <p:cNvPr id="2052" name="Text Box 7"/>
          <p:cNvSpPr txBox="1">
            <a:spLocks noChangeArrowheads="1"/>
          </p:cNvSpPr>
          <p:nvPr/>
        </p:nvSpPr>
        <p:spPr bwMode="auto">
          <a:xfrm>
            <a:off x="6237046" y="3920972"/>
            <a:ext cx="1201420"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hu-HU" sz="2000" dirty="0" smtClean="0">
                <a:solidFill>
                  <a:prstClr val="black"/>
                </a:solidFill>
                <a:latin typeface="Arial Narrow" pitchFamily="34" charset="0"/>
                <a:cs typeface="Arial" pitchFamily="34" charset="0"/>
              </a:rPr>
              <a:t>Gyöngy (</a:t>
            </a:r>
            <a:r>
              <a:rPr lang="hu-HU" sz="2000" dirty="0" err="1" smtClean="0">
                <a:solidFill>
                  <a:prstClr val="black"/>
                </a:solidFill>
                <a:latin typeface="Arial Narrow" pitchFamily="34" charset="0"/>
                <a:cs typeface="Arial" pitchFamily="34" charset="0"/>
              </a:rPr>
              <a:t>drink</a:t>
            </a:r>
            <a:r>
              <a:rPr lang="hu-HU" sz="2000" dirty="0" smtClean="0">
                <a:solidFill>
                  <a:prstClr val="black"/>
                </a:solidFill>
                <a:latin typeface="Arial Narrow" pitchFamily="34" charset="0"/>
                <a:cs typeface="Arial" pitchFamily="34" charset="0"/>
              </a:rPr>
              <a:t>)</a:t>
            </a:r>
            <a:endParaRPr lang="hu-HU" sz="2000" dirty="0" smtClean="0">
              <a:solidFill>
                <a:prstClr val="black"/>
              </a:solidFill>
              <a:latin typeface="Arial" pitchFamily="34" charset="0"/>
              <a:cs typeface="Arial" pitchFamily="34" charset="0"/>
            </a:endParaRPr>
          </a:p>
        </p:txBody>
      </p:sp>
      <p:sp>
        <p:nvSpPr>
          <p:cNvPr id="2053" name="Text Box 5"/>
          <p:cNvSpPr txBox="1">
            <a:spLocks noChangeArrowheads="1"/>
          </p:cNvSpPr>
          <p:nvPr/>
        </p:nvSpPr>
        <p:spPr bwMode="auto">
          <a:xfrm>
            <a:off x="7380312" y="6380163"/>
            <a:ext cx="1619672" cy="4778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hu-HU" sz="2000" dirty="0" smtClean="0">
                <a:solidFill>
                  <a:prstClr val="black"/>
                </a:solidFill>
                <a:latin typeface="Arial Narrow" pitchFamily="34" charset="0"/>
                <a:cs typeface="Arial" pitchFamily="34" charset="0"/>
              </a:rPr>
              <a:t>Life </a:t>
            </a:r>
            <a:r>
              <a:rPr lang="hu-HU" sz="2000" dirty="0" err="1" smtClean="0">
                <a:solidFill>
                  <a:prstClr val="black"/>
                </a:solidFill>
                <a:latin typeface="Arial Narrow" pitchFamily="34" charset="0"/>
                <a:cs typeface="Arial" pitchFamily="34" charset="0"/>
              </a:rPr>
              <a:t>insurance</a:t>
            </a:r>
            <a:endParaRPr lang="hu-HU" sz="2000" dirty="0" smtClean="0">
              <a:solidFill>
                <a:prstClr val="black"/>
              </a:solidFill>
              <a:latin typeface="Arial" pitchFamily="34" charset="0"/>
              <a:cs typeface="Arial" pitchFamily="34" charset="0"/>
            </a:endParaRPr>
          </a:p>
        </p:txBody>
      </p:sp>
      <p:sp>
        <p:nvSpPr>
          <p:cNvPr id="2054" name="Szövegdoboz 2"/>
          <p:cNvSpPr txBox="1">
            <a:spLocks noChangeArrowheads="1"/>
          </p:cNvSpPr>
          <p:nvPr/>
        </p:nvSpPr>
        <p:spPr bwMode="auto">
          <a:xfrm>
            <a:off x="4788024" y="6424216"/>
            <a:ext cx="1512168" cy="2897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hu-HU" sz="2000" dirty="0" err="1" smtClean="0">
                <a:solidFill>
                  <a:prstClr val="black"/>
                </a:solidFill>
                <a:latin typeface="Arial Narrow" pitchFamily="34" charset="0"/>
                <a:cs typeface="Arial" pitchFamily="34" charset="0"/>
              </a:rPr>
              <a:t>Savings</a:t>
            </a:r>
            <a:r>
              <a:rPr lang="hu-HU" sz="2000" dirty="0" smtClean="0">
                <a:solidFill>
                  <a:prstClr val="black"/>
                </a:solidFill>
                <a:latin typeface="Arial Narrow" pitchFamily="34" charset="0"/>
                <a:cs typeface="Arial" pitchFamily="34" charset="0"/>
              </a:rPr>
              <a:t> bank</a:t>
            </a:r>
            <a:endParaRPr lang="hu-HU" sz="2000" dirty="0" smtClean="0">
              <a:solidFill>
                <a:prstClr val="black"/>
              </a:solidFill>
              <a:latin typeface="Arial" pitchFamily="34" charset="0"/>
              <a:cs typeface="Arial" pitchFamily="34" charset="0"/>
            </a:endParaRPr>
          </a:p>
        </p:txBody>
      </p:sp>
      <p:sp>
        <p:nvSpPr>
          <p:cNvPr id="2055" name="Text Box 7"/>
          <p:cNvSpPr txBox="1">
            <a:spLocks noChangeArrowheads="1"/>
          </p:cNvSpPr>
          <p:nvPr/>
        </p:nvSpPr>
        <p:spPr bwMode="auto">
          <a:xfrm>
            <a:off x="546094" y="6236419"/>
            <a:ext cx="1440160" cy="577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hu-HU" sz="2000" dirty="0" err="1" smtClean="0">
                <a:solidFill>
                  <a:prstClr val="black"/>
                </a:solidFill>
                <a:latin typeface="Arial Narrow" pitchFamily="34" charset="0"/>
                <a:cs typeface="Arial" pitchFamily="34" charset="0"/>
              </a:rPr>
              <a:t>Insurance</a:t>
            </a:r>
            <a:r>
              <a:rPr lang="hu-HU" sz="2000" dirty="0" smtClean="0">
                <a:solidFill>
                  <a:prstClr val="black"/>
                </a:solidFill>
                <a:latin typeface="Arial Narrow" pitchFamily="34" charset="0"/>
                <a:cs typeface="Arial" pitchFamily="34" charset="0"/>
              </a:rPr>
              <a:t> </a:t>
            </a:r>
            <a:r>
              <a:rPr lang="hu-HU" sz="2000" dirty="0" err="1" smtClean="0">
                <a:solidFill>
                  <a:prstClr val="black"/>
                </a:solidFill>
                <a:latin typeface="Arial Narrow" pitchFamily="34" charset="0"/>
                <a:cs typeface="Arial" pitchFamily="34" charset="0"/>
              </a:rPr>
              <a:t>company</a:t>
            </a:r>
            <a:endParaRPr lang="hu-HU"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5953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905000"/>
          </a:xfrm>
        </p:spPr>
        <p:txBody>
          <a:bodyPr>
            <a:normAutofit fontScale="90000"/>
          </a:bodyPr>
          <a:lstStyle/>
          <a:p>
            <a:pPr lvl="0"/>
            <a:r>
              <a:rPr lang="en-GB" sz="3100" dirty="0">
                <a:latin typeface="Franklin Gothic Demi" pitchFamily="34" charset="0"/>
              </a:rPr>
              <a:t>It’s an advert for gypsum plaster. It uses a play on words. “</a:t>
            </a:r>
            <a:r>
              <a:rPr lang="en-GB" sz="3100" dirty="0" err="1">
                <a:latin typeface="Franklin Gothic Demi" pitchFamily="34" charset="0"/>
              </a:rPr>
              <a:t>Gładź</a:t>
            </a:r>
            <a:r>
              <a:rPr lang="en-GB" sz="3100" dirty="0">
                <a:latin typeface="Franklin Gothic Demi" pitchFamily="34" charset="0"/>
              </a:rPr>
              <a:t>, </a:t>
            </a:r>
            <a:r>
              <a:rPr lang="en-GB" sz="3100" dirty="0" err="1">
                <a:latin typeface="Franklin Gothic Demi" pitchFamily="34" charset="0"/>
              </a:rPr>
              <a:t>gładź</a:t>
            </a:r>
            <a:r>
              <a:rPr lang="en-GB" sz="3100" dirty="0">
                <a:latin typeface="Franklin Gothic Demi" pitchFamily="34" charset="0"/>
              </a:rPr>
              <a:t>, </a:t>
            </a:r>
            <a:r>
              <a:rPr lang="en-GB" sz="3100" dirty="0" err="1">
                <a:latin typeface="Franklin Gothic Demi" pitchFamily="34" charset="0"/>
              </a:rPr>
              <a:t>gładź</a:t>
            </a:r>
            <a:r>
              <a:rPr lang="en-GB" sz="3100" dirty="0">
                <a:latin typeface="Franklin Gothic Demi" pitchFamily="34" charset="0"/>
              </a:rPr>
              <a:t>” means “stroke, stroke, stroke” but the word “</a:t>
            </a:r>
            <a:r>
              <a:rPr lang="en-GB" sz="3100" dirty="0" err="1">
                <a:latin typeface="Franklin Gothic Demi" pitchFamily="34" charset="0"/>
              </a:rPr>
              <a:t>gładź</a:t>
            </a:r>
            <a:r>
              <a:rPr lang="en-GB" sz="3100" dirty="0">
                <a:latin typeface="Franklin Gothic Demi" pitchFamily="34" charset="0"/>
              </a:rPr>
              <a:t>” also means “gypsum plaster”.  </a:t>
            </a:r>
            <a:r>
              <a:rPr lang="en-US" dirty="0">
                <a:latin typeface="Franklin Gothic Demi" pitchFamily="34" charset="0"/>
              </a:rPr>
              <a:t/>
            </a:r>
            <a:br>
              <a:rPr lang="en-US" dirty="0">
                <a:latin typeface="Franklin Gothic Demi" pitchFamily="34" charset="0"/>
              </a:rPr>
            </a:br>
            <a:endParaRPr lang="hu-HU" dirty="0">
              <a:latin typeface="Franklin Gothic Dem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0"/>
            <a:ext cx="91440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326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lumMod val="95000"/>
                    <a:lumOff val="5000"/>
                  </a:schemeClr>
                </a:solidFill>
                <a:latin typeface="Franklin Gothic Heavy" pitchFamily="34" charset="0"/>
              </a:rPr>
              <a:t>The Black Book</a:t>
            </a:r>
            <a:br>
              <a:rPr lang="en-US" sz="3200" dirty="0" smtClean="0">
                <a:solidFill>
                  <a:schemeClr val="bg1">
                    <a:lumMod val="95000"/>
                    <a:lumOff val="5000"/>
                  </a:schemeClr>
                </a:solidFill>
                <a:latin typeface="Franklin Gothic Heavy" pitchFamily="34" charset="0"/>
              </a:rPr>
            </a:br>
            <a:r>
              <a:rPr lang="en-US" sz="3200" dirty="0" smtClean="0">
                <a:solidFill>
                  <a:schemeClr val="bg1">
                    <a:lumMod val="95000"/>
                    <a:lumOff val="5000"/>
                  </a:schemeClr>
                </a:solidFill>
                <a:latin typeface="Franklin Gothic Heavy" pitchFamily="34" charset="0"/>
              </a:rPr>
              <a:t>Comenius School Project</a:t>
            </a:r>
            <a:br>
              <a:rPr lang="en-US" sz="3200" dirty="0" smtClean="0">
                <a:solidFill>
                  <a:schemeClr val="bg1">
                    <a:lumMod val="95000"/>
                    <a:lumOff val="5000"/>
                  </a:schemeClr>
                </a:solidFill>
                <a:latin typeface="Franklin Gothic Heavy" pitchFamily="34" charset="0"/>
              </a:rPr>
            </a:br>
            <a:r>
              <a:rPr lang="en-US" sz="3200" dirty="0" smtClean="0">
                <a:solidFill>
                  <a:schemeClr val="bg1">
                    <a:lumMod val="95000"/>
                    <a:lumOff val="5000"/>
                  </a:schemeClr>
                </a:solidFill>
                <a:latin typeface="Franklin Gothic Heavy" pitchFamily="34" charset="0"/>
              </a:rPr>
              <a:t>2012 - 2014</a:t>
            </a:r>
            <a:br>
              <a:rPr lang="en-US" sz="3200" dirty="0" smtClean="0">
                <a:solidFill>
                  <a:schemeClr val="bg1">
                    <a:lumMod val="95000"/>
                    <a:lumOff val="5000"/>
                  </a:schemeClr>
                </a:solidFill>
                <a:latin typeface="Franklin Gothic Heavy" pitchFamily="34" charset="0"/>
              </a:rPr>
            </a:br>
            <a:endParaRPr lang="en-US" sz="3200" dirty="0">
              <a:solidFill>
                <a:schemeClr val="bg1">
                  <a:lumMod val="95000"/>
                  <a:lumOff val="5000"/>
                </a:schemeClr>
              </a:solidFill>
              <a:latin typeface="Franklin Gothic Heavy" pitchFamily="34" charset="0"/>
            </a:endParaRPr>
          </a:p>
        </p:txBody>
      </p:sp>
      <p:sp>
        <p:nvSpPr>
          <p:cNvPr id="3" name="Vertical Text Placeholder 2"/>
          <p:cNvSpPr>
            <a:spLocks noGrp="1"/>
          </p:cNvSpPr>
          <p:nvPr>
            <p:ph type="body" orient="vert" idx="1"/>
          </p:nvPr>
        </p:nvSpPr>
        <p:spPr>
          <a:xfrm>
            <a:off x="443345" y="1447801"/>
            <a:ext cx="8243455" cy="4861559"/>
          </a:xfrm>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1447800"/>
            <a:ext cx="2362201"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876800"/>
            <a:ext cx="2667000"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3345" y="2971800"/>
            <a:ext cx="19431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7100" y="1447800"/>
            <a:ext cx="2131868"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53420" y="2986086"/>
            <a:ext cx="2347479" cy="1890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3600" y="4876800"/>
            <a:ext cx="2743199" cy="1424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7200" y="1447801"/>
            <a:ext cx="2667000" cy="1673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386445" y="3105524"/>
            <a:ext cx="2466975" cy="1771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678758" y="3733799"/>
            <a:ext cx="2019300" cy="1143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124200" y="4876800"/>
            <a:ext cx="2819400" cy="1424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200899" y="1447801"/>
            <a:ext cx="1485900" cy="2285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55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23" y="-95250"/>
            <a:ext cx="3008313" cy="1162050"/>
          </a:xfrm>
        </p:spPr>
        <p:txBody>
          <a:bodyPr/>
          <a:lstStyle/>
          <a:p>
            <a:endParaRPr lang="en-US" dirty="0"/>
          </a:p>
        </p:txBody>
      </p:sp>
      <p:sp>
        <p:nvSpPr>
          <p:cNvPr id="3" name="Text Placeholder 2"/>
          <p:cNvSpPr>
            <a:spLocks noGrp="1"/>
          </p:cNvSpPr>
          <p:nvPr>
            <p:ph type="body" idx="2"/>
          </p:nvPr>
        </p:nvSpPr>
        <p:spPr>
          <a:xfrm>
            <a:off x="232063" y="633680"/>
            <a:ext cx="2971800" cy="5562600"/>
          </a:xfrm>
        </p:spPr>
        <p:txBody>
          <a:bodyPr>
            <a:normAutofit fontScale="92500" lnSpcReduction="10000"/>
          </a:bodyPr>
          <a:lstStyle/>
          <a:p>
            <a:r>
              <a:rPr lang="en-US" dirty="0" smtClean="0"/>
              <a:t>II	I</a:t>
            </a:r>
          </a:p>
          <a:p>
            <a:r>
              <a:rPr lang="en-US" sz="2200" dirty="0" smtClean="0">
                <a:solidFill>
                  <a:schemeClr val="bg1"/>
                </a:solidFill>
                <a:latin typeface="Aharoni" pitchFamily="2" charset="-79"/>
                <a:cs typeface="Aharoni" pitchFamily="2" charset="-79"/>
              </a:rPr>
              <a:t>It is with a great pleasure to present to all of you our project ‘</a:t>
            </a:r>
            <a:r>
              <a:rPr lang="en-US" sz="1700" dirty="0" smtClean="0">
                <a:solidFill>
                  <a:schemeClr val="bg1"/>
                </a:solidFill>
                <a:latin typeface="Aharoni" pitchFamily="2" charset="-79"/>
                <a:cs typeface="Aharoni" pitchFamily="2" charset="-79"/>
              </a:rPr>
              <a:t>’THE BLACK BOOK </a:t>
            </a:r>
            <a:r>
              <a:rPr lang="en-US" sz="2200" dirty="0" smtClean="0">
                <a:solidFill>
                  <a:schemeClr val="bg1"/>
                </a:solidFill>
                <a:latin typeface="Aharoni" pitchFamily="2" charset="-79"/>
                <a:cs typeface="Aharoni" pitchFamily="2" charset="-79"/>
              </a:rPr>
              <a:t>‘’which  is referring to the exploitation of woman’s  body in advertising. This project could not be done without your help. We do thank you and hope for a fruitful cooperation in the near future. It was a unique experience for the teachers but above all was for our students</a:t>
            </a:r>
            <a:r>
              <a:rPr lang="en-US" dirty="0" smtClean="0">
                <a:solidFill>
                  <a:schemeClr val="bg1"/>
                </a:solidFill>
                <a:latin typeface="Aharoni" pitchFamily="2" charset="-79"/>
                <a:cs typeface="Aharoni" pitchFamily="2" charset="-79"/>
              </a:rPr>
              <a:t>.  </a:t>
            </a:r>
            <a:endParaRPr lang="en-US" dirty="0">
              <a:solidFill>
                <a:schemeClr val="bg1"/>
              </a:solidFill>
              <a:latin typeface="Aharoni" pitchFamily="2" charset="-79"/>
              <a:cs typeface="Aharoni" pitchFamily="2" charset="-79"/>
            </a:endParaRPr>
          </a:p>
        </p:txBody>
      </p:sp>
      <p:sp>
        <p:nvSpPr>
          <p:cNvPr id="4" name="Content Placeholder 3"/>
          <p:cNvSpPr>
            <a:spLocks noGrp="1"/>
          </p:cNvSpPr>
          <p:nvPr>
            <p:ph sz="half" idx="1"/>
          </p:nvPr>
        </p:nvSpPr>
        <p:spPr>
          <a:xfrm>
            <a:off x="3581400" y="0"/>
            <a:ext cx="5111750" cy="6157913"/>
          </a:xfrm>
        </p:spPr>
        <p:txBody>
          <a:bodyPr/>
          <a:lstStyle/>
          <a:p>
            <a:r>
              <a:rPr lang="en-US" dirty="0" smtClean="0">
                <a:latin typeface="Britannic Bold" pitchFamily="34" charset="0"/>
              </a:rPr>
              <a:t>LARNACA TECHNICAL SCHOOL</a:t>
            </a:r>
            <a:endParaRPr lang="en-US" dirty="0">
              <a:latin typeface="Britannic Bold"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9781" y="1"/>
            <a:ext cx="5715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0"/>
            <a:ext cx="1600200" cy="88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28800" cy="88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5926" y="4191000"/>
            <a:ext cx="2660074"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0" y="5842337"/>
            <a:ext cx="3435926" cy="954107"/>
          </a:xfrm>
          <a:prstGeom prst="rect">
            <a:avLst/>
          </a:prstGeom>
          <a:solidFill>
            <a:srgbClr val="FFFF00"/>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Latha" pitchFamily="34" charset="0"/>
                <a:cs typeface="Latha" pitchFamily="34" charset="0"/>
              </a:rPr>
              <a:t>Equal Rights</a:t>
            </a:r>
          </a:p>
          <a:p>
            <a:pPr algn="ctr"/>
            <a:r>
              <a:rPr lang="en-US" sz="2800" b="1" dirty="0" smtClean="0">
                <a:ln w="50800"/>
                <a:solidFill>
                  <a:schemeClr val="bg1">
                    <a:shade val="50000"/>
                  </a:schemeClr>
                </a:solidFill>
                <a:latin typeface="Latha" pitchFamily="34" charset="0"/>
                <a:cs typeface="Latha" pitchFamily="34" charset="0"/>
              </a:rPr>
              <a:t>Equal Opportunities</a:t>
            </a:r>
            <a:endParaRPr lang="en-US" sz="2800" b="1" dirty="0">
              <a:ln w="50800"/>
              <a:solidFill>
                <a:schemeClr val="bg1">
                  <a:shade val="50000"/>
                </a:schemeClr>
              </a:solidFill>
              <a:latin typeface="Latha" pitchFamily="34" charset="0"/>
              <a:cs typeface="Latha" pitchFamily="34"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6000" y="4191001"/>
            <a:ext cx="3050318"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42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noAutofit/>
          </a:bodyPr>
          <a:lstStyle/>
          <a:p>
            <a:r>
              <a:rPr lang="en-US" sz="2400" dirty="0">
                <a:solidFill>
                  <a:schemeClr val="bg1">
                    <a:lumMod val="95000"/>
                    <a:lumOff val="5000"/>
                  </a:schemeClr>
                </a:solidFill>
                <a:latin typeface="Arial Black" pitchFamily="34" charset="0"/>
              </a:rPr>
              <a:t>The woman and her body have been exploited since they invented the mass media and advertising was introduced as a means of promoting products. </a:t>
            </a:r>
          </a:p>
        </p:txBody>
      </p:sp>
      <p:pic>
        <p:nvPicPr>
          <p:cNvPr id="5" name="Picture 4" descr="http://www.zougla.gr/Uploads/Gynaika-moda/gynaikammemesa3420984243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914400"/>
            <a:ext cx="4648200" cy="4876800"/>
          </a:xfrm>
          <a:prstGeom prst="rect">
            <a:avLst/>
          </a:prstGeom>
          <a:noFill/>
          <a:ln>
            <a:noFill/>
          </a:ln>
        </p:spPr>
      </p:pic>
    </p:spTree>
    <p:extLst>
      <p:ext uri="{BB962C8B-B14F-4D97-AF65-F5344CB8AC3E}">
        <p14:creationId xmlns:p14="http://schemas.microsoft.com/office/powerpoint/2010/main" xmlns="" val="312297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noAutofit/>
          </a:bodyPr>
          <a:lstStyle/>
          <a:p>
            <a:r>
              <a:rPr lang="en-US" sz="3600" dirty="0" smtClean="0"/>
              <a:t>Is it a man’s world?</a:t>
            </a:r>
          </a:p>
          <a:p>
            <a:r>
              <a:rPr lang="en-US" sz="3600" dirty="0" smtClean="0"/>
              <a:t>Woman’s capabilities are underestimated on this photo.  </a:t>
            </a:r>
          </a:p>
          <a:p>
            <a:endParaRPr lang="en-US" sz="3600" dirty="0"/>
          </a:p>
        </p:txBody>
      </p:sp>
      <p:sp>
        <p:nvSpPr>
          <p:cNvPr id="6" name="Picture Placeholder 1"/>
          <p:cNvSpPr txBox="1">
            <a:spLocks/>
          </p:cNvSpPr>
          <p:nvPr/>
        </p:nvSpPr>
        <p:spPr>
          <a:xfrm>
            <a:off x="1828800" y="2057400"/>
            <a:ext cx="5439582" cy="3263750"/>
          </a:xfrm>
          <a:prstGeom prst="rect">
            <a:avLst/>
          </a:prstGeom>
          <a:solidFill>
            <a:schemeClr val="tx1"/>
          </a:solidFill>
          <a:ln w="69850" cmpd="dbl">
            <a:solidFill>
              <a:schemeClr val="tx1"/>
            </a:solidFill>
            <a:miter lim="800000"/>
          </a:ln>
        </p:spPr>
      </p:sp>
      <p:pic>
        <p:nvPicPr>
          <p:cNvPr id="1026" name="Picture 2" descr="C:\Users\user\Documents\images 1,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828800"/>
            <a:ext cx="5928636" cy="4025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8880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057400"/>
            <a:ext cx="7696200" cy="1615440"/>
          </a:xfrm>
        </p:spPr>
        <p:txBody>
          <a:bodyPr>
            <a:normAutofit fontScale="90000"/>
          </a:bodyPr>
          <a:lstStyle/>
          <a:p>
            <a:pPr algn="l"/>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sz="2200" dirty="0" err="1">
                <a:solidFill>
                  <a:srgbClr val="FFFF00"/>
                </a:solidFill>
                <a:latin typeface="Arial Black" pitchFamily="34" charset="0"/>
              </a:rPr>
              <a:t>SkyyVodka</a:t>
            </a:r>
            <a:r>
              <a:rPr lang="en-AU" sz="2200" dirty="0">
                <a:solidFill>
                  <a:srgbClr val="FFFF00"/>
                </a:solidFill>
                <a:latin typeface="Arial Black" pitchFamily="34" charset="0"/>
              </a:rPr>
              <a:t> advertisement </a:t>
            </a:r>
            <a:br>
              <a:rPr lang="en-AU" sz="2200" dirty="0">
                <a:solidFill>
                  <a:srgbClr val="FFFF00"/>
                </a:solidFill>
                <a:latin typeface="Arial Black" pitchFamily="34" charset="0"/>
              </a:rPr>
            </a:br>
            <a:r>
              <a:rPr lang="en-AU" sz="2200" dirty="0">
                <a:solidFill>
                  <a:srgbClr val="FFFF00"/>
                </a:solidFill>
                <a:latin typeface="Arial Black" pitchFamily="34" charset="0"/>
              </a:rPr>
              <a:t/>
            </a:r>
            <a:br>
              <a:rPr lang="en-AU" sz="2200" dirty="0">
                <a:solidFill>
                  <a:srgbClr val="FFFF00"/>
                </a:solidFill>
                <a:latin typeface="Arial Black" pitchFamily="34" charset="0"/>
              </a:rPr>
            </a:br>
            <a:r>
              <a:rPr lang="en-AU" sz="2200" dirty="0">
                <a:solidFill>
                  <a:srgbClr val="FFFF00"/>
                </a:solidFill>
                <a:latin typeface="Arial Black" pitchFamily="34" charset="0"/>
              </a:rPr>
              <a:t>A clear message to both men and women </a:t>
            </a:r>
            <a:r>
              <a:rPr lang="en-AU" sz="2200" dirty="0" smtClean="0">
                <a:solidFill>
                  <a:srgbClr val="FFFF00"/>
                </a:solidFill>
                <a:latin typeface="Arial Black" pitchFamily="34" charset="0"/>
              </a:rPr>
              <a:t>:</a:t>
            </a:r>
            <a:br>
              <a:rPr lang="en-AU" sz="2200" dirty="0" smtClean="0">
                <a:solidFill>
                  <a:srgbClr val="FFFF00"/>
                </a:solidFill>
                <a:latin typeface="Arial Black" pitchFamily="34" charset="0"/>
              </a:rPr>
            </a:br>
            <a:r>
              <a:rPr lang="en-AU" sz="2200" dirty="0" smtClean="0">
                <a:solidFill>
                  <a:srgbClr val="FFFF00"/>
                </a:solidFill>
                <a:latin typeface="Arial Black" pitchFamily="34" charset="0"/>
              </a:rPr>
              <a:t>“</a:t>
            </a:r>
            <a:r>
              <a:rPr lang="en-AU" sz="2200" dirty="0">
                <a:solidFill>
                  <a:srgbClr val="FFFF00"/>
                </a:solidFill>
                <a:latin typeface="Arial Black" pitchFamily="34" charset="0"/>
              </a:rPr>
              <a:t>The message is that men should have control over women. These types of messages also encourage male violence.” </a:t>
            </a:r>
            <a:br>
              <a:rPr lang="en-AU" sz="2200" dirty="0">
                <a:solidFill>
                  <a:srgbClr val="FFFF00"/>
                </a:solidFill>
                <a:latin typeface="Arial Black" pitchFamily="34" charset="0"/>
              </a:rPr>
            </a:br>
            <a:r>
              <a:rPr lang="en-AU" sz="2200" i="1" dirty="0">
                <a:solidFill>
                  <a:srgbClr val="FFFF00"/>
                </a:solidFill>
                <a:latin typeface="Arial Black" pitchFamily="34" charset="0"/>
              </a:rPr>
              <a:t>(Quote from Tiffany )</a:t>
            </a:r>
            <a:r>
              <a:rPr lang="en-AU" sz="2200" dirty="0" smtClean="0"/>
              <a:t/>
            </a:r>
            <a:br>
              <a:rPr lang="en-AU" sz="2200" dirty="0" smtClean="0"/>
            </a:br>
            <a:r>
              <a:rPr lang="en-AU" dirty="0"/>
              <a:t/>
            </a:r>
            <a:br>
              <a:rPr lang="en-AU" dirty="0"/>
            </a:br>
            <a:endParaRPr lang="en-US" sz="2000" dirty="0">
              <a:solidFill>
                <a:srgbClr val="FFFF00"/>
              </a:solidFill>
              <a:latin typeface="Arial Black" pitchFamily="34" charset="0"/>
            </a:endParaRPr>
          </a:p>
        </p:txBody>
      </p:sp>
      <p:pic>
        <p:nvPicPr>
          <p:cNvPr id="5" name="Mynd 1" descr="http://2.bp.blogspot.com/_xoYGZtZ1nlE/TBBCdYaOmkI/AAAAAAAAAB0/18VfjcuqF3s/s1600/skyy.jpg"/>
          <p:cNvPicPr>
            <a:picLocks noGrp="1"/>
          </p:cNvPicPr>
          <p:nvPr>
            <p:ph type="pic" idx="1"/>
          </p:nvPr>
        </p:nvPicPr>
        <p:blipFill>
          <a:blip r:embed="rId2" cstate="print">
            <a:extLst>
              <a:ext uri="{28A0092B-C50C-407E-A947-70E740481C1C}">
                <a14:useLocalDpi xmlns:a14="http://schemas.microsoft.com/office/drawing/2010/main" xmlns="" val="0"/>
              </a:ext>
            </a:extLst>
          </a:blip>
          <a:srcRect t="19907" b="19907"/>
          <a:stretch>
            <a:fillRect/>
          </a:stretch>
        </p:blipFill>
        <p:spPr bwMode="auto">
          <a:xfrm>
            <a:off x="5562600" y="3124200"/>
            <a:ext cx="3200400" cy="3352800"/>
          </a:xfrm>
          <a:prstGeom prst="rect">
            <a:avLst/>
          </a:prstGeom>
          <a:noFill/>
          <a:ln>
            <a:noFill/>
          </a:ln>
        </p:spPr>
      </p:pic>
      <p:sp>
        <p:nvSpPr>
          <p:cNvPr id="3" name="Text Placeholder 2"/>
          <p:cNvSpPr>
            <a:spLocks noGrp="1"/>
          </p:cNvSpPr>
          <p:nvPr>
            <p:ph type="body" sz="half" idx="2"/>
          </p:nvPr>
        </p:nvSpPr>
        <p:spPr>
          <a:xfrm>
            <a:off x="304800" y="4267200"/>
            <a:ext cx="5486400" cy="530352"/>
          </a:xfrm>
        </p:spPr>
        <p:txBody>
          <a:bodyPr>
            <a:noAutofit/>
          </a:bodyPr>
          <a:lstStyle/>
          <a:p>
            <a:r>
              <a:rPr lang="en-AU" sz="3200" dirty="0">
                <a:solidFill>
                  <a:schemeClr val="bg1">
                    <a:lumMod val="95000"/>
                    <a:lumOff val="5000"/>
                  </a:schemeClr>
                </a:solidFill>
              </a:rPr>
              <a:t>The Misogynistic Depiction of Women in Advertising</a:t>
            </a:r>
            <a:r>
              <a:rPr lang="en-US" sz="3200" dirty="0">
                <a:solidFill>
                  <a:schemeClr val="bg1">
                    <a:lumMod val="95000"/>
                    <a:lumOff val="5000"/>
                  </a:schemeClr>
                </a:solidFill>
              </a:rPr>
              <a:t/>
            </a:r>
            <a:br>
              <a:rPr lang="en-US" sz="3200" dirty="0">
                <a:solidFill>
                  <a:schemeClr val="bg1">
                    <a:lumMod val="95000"/>
                    <a:lumOff val="5000"/>
                  </a:schemeClr>
                </a:solidFill>
              </a:rPr>
            </a:br>
            <a:r>
              <a:rPr lang="en-AU" sz="3200" dirty="0">
                <a:solidFill>
                  <a:schemeClr val="bg1">
                    <a:lumMod val="95000"/>
                    <a:lumOff val="5000"/>
                  </a:schemeClr>
                </a:solidFill>
              </a:rPr>
              <a:t/>
            </a:r>
            <a:br>
              <a:rPr lang="en-AU" sz="3200" dirty="0">
                <a:solidFill>
                  <a:schemeClr val="bg1">
                    <a:lumMod val="95000"/>
                    <a:lumOff val="5000"/>
                  </a:schemeClr>
                </a:solidFill>
              </a:rPr>
            </a:br>
            <a:r>
              <a:rPr lang="en-AU" sz="3200" dirty="0"/>
              <a:t/>
            </a:r>
            <a:br>
              <a:rPr lang="en-AU" sz="3200" dirty="0"/>
            </a:br>
            <a:endParaRPr lang="en-US" sz="3200" dirty="0"/>
          </a:p>
        </p:txBody>
      </p:sp>
    </p:spTree>
    <p:extLst>
      <p:ext uri="{BB962C8B-B14F-4D97-AF65-F5344CB8AC3E}">
        <p14:creationId xmlns:p14="http://schemas.microsoft.com/office/powerpoint/2010/main" xmlns="" val="349039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dirty="0"/>
          </a:p>
        </p:txBody>
      </p:sp>
    </p:spTree>
    <p:extLst>
      <p:ext uri="{BB962C8B-B14F-4D97-AF65-F5344CB8AC3E}">
        <p14:creationId xmlns:p14="http://schemas.microsoft.com/office/powerpoint/2010/main" xmlns="" val="225447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5682095"/>
            <a:ext cx="3008313" cy="1162050"/>
          </a:xfrm>
        </p:spPr>
        <p:txBody>
          <a:bodyPr>
            <a:normAutofit/>
          </a:bodyPr>
          <a:lstStyle/>
          <a:p>
            <a:r>
              <a:rPr lang="en-US" sz="2400" dirty="0" smtClean="0">
                <a:solidFill>
                  <a:srgbClr val="FFFF00"/>
                </a:solidFill>
                <a:latin typeface="Arial Narrow" pitchFamily="34" charset="0"/>
              </a:rPr>
              <a:t>WE DON’T ACCEPT IT!</a:t>
            </a:r>
            <a:endParaRPr lang="en-US" sz="2400" dirty="0">
              <a:solidFill>
                <a:srgbClr val="FFFF00"/>
              </a:solidFill>
              <a:latin typeface="Arial Narrow" pitchFamily="34" charset="0"/>
            </a:endParaRPr>
          </a:p>
        </p:txBody>
      </p:sp>
      <p:sp>
        <p:nvSpPr>
          <p:cNvPr id="3" name="Text Placeholder 2"/>
          <p:cNvSpPr>
            <a:spLocks noGrp="1"/>
          </p:cNvSpPr>
          <p:nvPr>
            <p:ph type="body" idx="2"/>
          </p:nvPr>
        </p:nvSpPr>
        <p:spPr>
          <a:xfrm>
            <a:off x="381000" y="228600"/>
            <a:ext cx="3008313" cy="4602163"/>
          </a:xfrm>
        </p:spPr>
        <p:txBody>
          <a:bodyPr>
            <a:normAutofit fontScale="25000" lnSpcReduction="20000"/>
          </a:bodyPr>
          <a:lstStyle/>
          <a:p>
            <a:r>
              <a:rPr lang="en-AU" sz="6400" b="1" dirty="0">
                <a:latin typeface="Arial Black" pitchFamily="34" charset="0"/>
              </a:rPr>
              <a:t/>
            </a:r>
            <a:br>
              <a:rPr lang="en-AU" sz="6400" b="1" dirty="0">
                <a:latin typeface="Arial Black" pitchFamily="34" charset="0"/>
              </a:rPr>
            </a:br>
            <a:r>
              <a:rPr lang="en-AU" sz="7200" b="1" dirty="0" smtClean="0">
                <a:solidFill>
                  <a:schemeClr val="bg1">
                    <a:lumMod val="95000"/>
                    <a:lumOff val="5000"/>
                  </a:schemeClr>
                </a:solidFill>
                <a:latin typeface="Arial Black" pitchFamily="34" charset="0"/>
              </a:rPr>
              <a:t>This add </a:t>
            </a:r>
            <a:r>
              <a:rPr lang="en-AU" sz="7200" b="1" dirty="0">
                <a:solidFill>
                  <a:schemeClr val="bg1">
                    <a:lumMod val="95000"/>
                    <a:lumOff val="5000"/>
                  </a:schemeClr>
                </a:solidFill>
                <a:latin typeface="Arial Black" pitchFamily="34" charset="0"/>
              </a:rPr>
              <a:t>reminds us of a gang rape </a:t>
            </a:r>
            <a:r>
              <a:rPr lang="en-AU" sz="7200" b="1" dirty="0" smtClean="0">
                <a:solidFill>
                  <a:schemeClr val="bg1">
                    <a:lumMod val="95000"/>
                    <a:lumOff val="5000"/>
                  </a:schemeClr>
                </a:solidFill>
                <a:latin typeface="Arial Black" pitchFamily="34" charset="0"/>
              </a:rPr>
              <a:t>scene.</a:t>
            </a:r>
            <a:endParaRPr lang="en-AU" sz="7200" b="1" dirty="0">
              <a:solidFill>
                <a:schemeClr val="bg1">
                  <a:lumMod val="95000"/>
                  <a:lumOff val="5000"/>
                </a:schemeClr>
              </a:solidFill>
              <a:latin typeface="Arial Black" pitchFamily="34" charset="0"/>
            </a:endParaRPr>
          </a:p>
          <a:p>
            <a:r>
              <a:rPr lang="en-AU" sz="7200" b="1" dirty="0" smtClean="0">
                <a:solidFill>
                  <a:schemeClr val="bg1">
                    <a:lumMod val="95000"/>
                    <a:lumOff val="5000"/>
                  </a:schemeClr>
                </a:solidFill>
                <a:latin typeface="Arial Black" pitchFamily="34" charset="0"/>
              </a:rPr>
              <a:t>So </a:t>
            </a:r>
            <a:r>
              <a:rPr lang="en-AU" sz="7200" b="1" dirty="0">
                <a:solidFill>
                  <a:schemeClr val="bg1">
                    <a:lumMod val="95000"/>
                    <a:lumOff val="5000"/>
                  </a:schemeClr>
                </a:solidFill>
                <a:latin typeface="Arial Black" pitchFamily="34" charset="0"/>
              </a:rPr>
              <a:t>what message is this advertisement sending? </a:t>
            </a:r>
            <a:endParaRPr lang="en-AU" sz="7200" b="1" dirty="0" smtClean="0">
              <a:solidFill>
                <a:schemeClr val="bg1">
                  <a:lumMod val="95000"/>
                  <a:lumOff val="5000"/>
                </a:schemeClr>
              </a:solidFill>
              <a:latin typeface="Arial Black" pitchFamily="34" charset="0"/>
            </a:endParaRPr>
          </a:p>
          <a:p>
            <a:r>
              <a:rPr lang="en-AU" sz="7200" b="1" dirty="0" smtClean="0">
                <a:solidFill>
                  <a:schemeClr val="bg1">
                    <a:lumMod val="95000"/>
                    <a:lumOff val="5000"/>
                  </a:schemeClr>
                </a:solidFill>
                <a:latin typeface="Arial Black" pitchFamily="34" charset="0"/>
              </a:rPr>
              <a:t>It </a:t>
            </a:r>
            <a:r>
              <a:rPr lang="en-AU" sz="7200" b="1" dirty="0">
                <a:solidFill>
                  <a:schemeClr val="bg1">
                    <a:lumMod val="95000"/>
                    <a:lumOff val="5000"/>
                  </a:schemeClr>
                </a:solidFill>
                <a:latin typeface="Arial Black" pitchFamily="34" charset="0"/>
              </a:rPr>
              <a:t>is a fact that men are more likely to commit a violent crime than females are. </a:t>
            </a:r>
            <a:endParaRPr lang="en-AU" sz="7200" b="1" dirty="0" smtClean="0">
              <a:solidFill>
                <a:schemeClr val="bg1">
                  <a:lumMod val="95000"/>
                  <a:lumOff val="5000"/>
                </a:schemeClr>
              </a:solidFill>
              <a:latin typeface="Arial Black" pitchFamily="34" charset="0"/>
            </a:endParaRPr>
          </a:p>
          <a:p>
            <a:r>
              <a:rPr lang="en-AU" sz="7200" b="1" dirty="0" smtClean="0">
                <a:solidFill>
                  <a:schemeClr val="bg1">
                    <a:lumMod val="95000"/>
                    <a:lumOff val="5000"/>
                  </a:schemeClr>
                </a:solidFill>
                <a:latin typeface="Arial Black" pitchFamily="34" charset="0"/>
              </a:rPr>
              <a:t>With </a:t>
            </a:r>
            <a:r>
              <a:rPr lang="en-AU" sz="7200" b="1" dirty="0">
                <a:solidFill>
                  <a:schemeClr val="bg1">
                    <a:lumMod val="95000"/>
                    <a:lumOff val="5000"/>
                  </a:schemeClr>
                </a:solidFill>
                <a:latin typeface="Arial Black" pitchFamily="34" charset="0"/>
              </a:rPr>
              <a:t>advertisements like this one from D&amp;G, the media is sending a clear message to people. </a:t>
            </a:r>
          </a:p>
          <a:p>
            <a:r>
              <a:rPr lang="en-AU" sz="7200" b="1" dirty="0" smtClean="0">
                <a:solidFill>
                  <a:schemeClr val="bg1">
                    <a:lumMod val="95000"/>
                    <a:lumOff val="5000"/>
                  </a:schemeClr>
                </a:solidFill>
                <a:latin typeface="Arial Black" pitchFamily="34" charset="0"/>
              </a:rPr>
              <a:t>Is </a:t>
            </a:r>
            <a:r>
              <a:rPr lang="en-AU" sz="7200" b="1" dirty="0">
                <a:solidFill>
                  <a:schemeClr val="bg1">
                    <a:lumMod val="95000"/>
                    <a:lumOff val="5000"/>
                  </a:schemeClr>
                </a:solidFill>
                <a:latin typeface="Arial Black" pitchFamily="34" charset="0"/>
              </a:rPr>
              <a:t>this advertisement a good example for our young people? </a:t>
            </a:r>
            <a:endParaRPr lang="en-AU" sz="7200" b="1" dirty="0" smtClean="0">
              <a:solidFill>
                <a:schemeClr val="bg1">
                  <a:lumMod val="95000"/>
                  <a:lumOff val="5000"/>
                </a:schemeClr>
              </a:solidFill>
              <a:latin typeface="Arial Black" pitchFamily="34" charset="0"/>
            </a:endParaRPr>
          </a:p>
          <a:p>
            <a:r>
              <a:rPr lang="en-AU" sz="7200" b="1" dirty="0" smtClean="0">
                <a:solidFill>
                  <a:schemeClr val="bg1">
                    <a:lumMod val="95000"/>
                    <a:lumOff val="5000"/>
                  </a:schemeClr>
                </a:solidFill>
                <a:latin typeface="Arial Black" pitchFamily="34" charset="0"/>
              </a:rPr>
              <a:t>They </a:t>
            </a:r>
            <a:r>
              <a:rPr lang="en-AU" sz="7200" b="1" dirty="0">
                <a:solidFill>
                  <a:schemeClr val="bg1">
                    <a:lumMod val="95000"/>
                    <a:lumOff val="5000"/>
                  </a:schemeClr>
                </a:solidFill>
                <a:latin typeface="Arial Black" pitchFamily="34" charset="0"/>
              </a:rPr>
              <a:t>learn about how to treat women and about the position and role of women in society. </a:t>
            </a:r>
            <a:endParaRPr lang="en-AU" sz="7200" b="1" dirty="0" smtClean="0">
              <a:solidFill>
                <a:schemeClr val="bg1">
                  <a:lumMod val="95000"/>
                  <a:lumOff val="5000"/>
                </a:schemeClr>
              </a:solidFill>
              <a:latin typeface="Arial Black" pitchFamily="34" charset="0"/>
            </a:endParaRPr>
          </a:p>
          <a:p>
            <a:endParaRPr lang="en-AU" sz="7200" b="1" dirty="0" smtClean="0">
              <a:solidFill>
                <a:schemeClr val="bg1">
                  <a:lumMod val="95000"/>
                  <a:lumOff val="5000"/>
                </a:schemeClr>
              </a:solidFill>
              <a:latin typeface="Arial Black" pitchFamily="34" charset="0"/>
            </a:endParaRPr>
          </a:p>
          <a:p>
            <a:r>
              <a:rPr lang="en-AU" sz="7200" b="1" dirty="0" smtClean="0">
                <a:solidFill>
                  <a:schemeClr val="bg1">
                    <a:lumMod val="95000"/>
                    <a:lumOff val="5000"/>
                  </a:schemeClr>
                </a:solidFill>
                <a:latin typeface="Arial Black" pitchFamily="34" charset="0"/>
              </a:rPr>
              <a:t>This </a:t>
            </a:r>
            <a:r>
              <a:rPr lang="en-AU" sz="7200" b="1" dirty="0">
                <a:solidFill>
                  <a:schemeClr val="bg1">
                    <a:lumMod val="95000"/>
                    <a:lumOff val="5000"/>
                  </a:schemeClr>
                </a:solidFill>
                <a:latin typeface="Arial Black" pitchFamily="34" charset="0"/>
              </a:rPr>
              <a:t>is not the way it should be!</a:t>
            </a:r>
            <a:endParaRPr lang="en-US" sz="7200" dirty="0">
              <a:solidFill>
                <a:schemeClr val="bg1">
                  <a:lumMod val="95000"/>
                  <a:lumOff val="5000"/>
                </a:schemeClr>
              </a:solidFill>
              <a:latin typeface="Arial Black" pitchFamily="34" charset="0"/>
            </a:endParaRPr>
          </a:p>
          <a:p>
            <a:r>
              <a:rPr lang="en-AU" sz="7200" dirty="0">
                <a:solidFill>
                  <a:schemeClr val="bg1">
                    <a:lumMod val="95000"/>
                    <a:lumOff val="5000"/>
                  </a:schemeClr>
                </a:solidFill>
                <a:latin typeface="Arial Black" pitchFamily="34" charset="0"/>
              </a:rPr>
              <a:t> </a:t>
            </a:r>
            <a:endParaRPr lang="en-US" sz="7200" dirty="0">
              <a:solidFill>
                <a:schemeClr val="bg1">
                  <a:lumMod val="95000"/>
                  <a:lumOff val="5000"/>
                </a:schemeClr>
              </a:solidFill>
              <a:latin typeface="Arial Black" pitchFamily="34" charset="0"/>
            </a:endParaRPr>
          </a:p>
          <a:p>
            <a:endParaRPr lang="en-US" dirty="0"/>
          </a:p>
        </p:txBody>
      </p:sp>
      <p:pic>
        <p:nvPicPr>
          <p:cNvPr id="5" name="Mynd 4" descr="http://blogs.longwood.edu/advertising3/files/2012/10/Dolce-Gabbana-Fashion-Wallpapers-3-Wallpaper.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0782" y="762000"/>
            <a:ext cx="5334000" cy="5334000"/>
          </a:xfrm>
          <a:prstGeom prst="rect">
            <a:avLst/>
          </a:prstGeom>
          <a:noFill/>
          <a:ln>
            <a:noFill/>
          </a:ln>
        </p:spPr>
      </p:pic>
    </p:spTree>
    <p:extLst>
      <p:ext uri="{BB962C8B-B14F-4D97-AF65-F5344CB8AC3E}">
        <p14:creationId xmlns:p14="http://schemas.microsoft.com/office/powerpoint/2010/main" xmlns="" val="72848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effectLst/>
              </a:rPr>
              <a:t/>
            </a:r>
            <a:br>
              <a:rPr lang="en-AU" dirty="0" smtClean="0">
                <a:effectLst/>
              </a:rPr>
            </a:br>
            <a:r>
              <a:rPr lang="en-AU" dirty="0">
                <a:effectLst/>
              </a:rPr>
              <a:t/>
            </a:r>
            <a:br>
              <a:rPr lang="en-AU" dirty="0">
                <a:effectLst/>
              </a:rPr>
            </a:br>
            <a:r>
              <a:rPr lang="en-AU" dirty="0" smtClean="0">
                <a:effectLst/>
              </a:rPr>
              <a:t/>
            </a:r>
            <a:br>
              <a:rPr lang="en-AU" dirty="0" smtClean="0">
                <a:effectLst/>
              </a:rPr>
            </a:br>
            <a:r>
              <a:rPr lang="en-US" dirty="0">
                <a:effectLst/>
              </a:rPr>
              <a:t/>
            </a:r>
            <a:br>
              <a:rPr lang="en-US" dirty="0">
                <a:effectLst/>
              </a:rPr>
            </a:br>
            <a:endParaRPr lang="en-US" dirty="0"/>
          </a:p>
        </p:txBody>
      </p:sp>
      <p:sp>
        <p:nvSpPr>
          <p:cNvPr id="4" name="Text Placeholder 3"/>
          <p:cNvSpPr>
            <a:spLocks noGrp="1"/>
          </p:cNvSpPr>
          <p:nvPr>
            <p:ph type="body" sz="half" idx="2"/>
          </p:nvPr>
        </p:nvSpPr>
        <p:spPr>
          <a:xfrm>
            <a:off x="228600" y="381000"/>
            <a:ext cx="8229600" cy="2583874"/>
          </a:xfrm>
        </p:spPr>
        <p:txBody>
          <a:bodyPr>
            <a:noAutofit/>
          </a:bodyPr>
          <a:lstStyle/>
          <a:p>
            <a:r>
              <a:rPr lang="en-US" sz="2400" dirty="0" err="1">
                <a:solidFill>
                  <a:schemeClr val="bg1">
                    <a:lumMod val="95000"/>
                    <a:lumOff val="5000"/>
                  </a:schemeClr>
                </a:solidFill>
                <a:latin typeface="Franklin Gothic Demi" pitchFamily="34" charset="0"/>
              </a:rPr>
              <a:t>RollingStone</a:t>
            </a:r>
            <a:r>
              <a:rPr lang="en-US" sz="2400" dirty="0">
                <a:solidFill>
                  <a:schemeClr val="bg1">
                    <a:lumMod val="95000"/>
                    <a:lumOff val="5000"/>
                  </a:schemeClr>
                </a:solidFill>
                <a:latin typeface="Franklin Gothic Demi" pitchFamily="34" charset="0"/>
              </a:rPr>
              <a:t/>
            </a:r>
            <a:br>
              <a:rPr lang="en-US" sz="2400" dirty="0">
                <a:solidFill>
                  <a:schemeClr val="bg1">
                    <a:lumMod val="95000"/>
                    <a:lumOff val="5000"/>
                  </a:schemeClr>
                </a:solidFill>
                <a:latin typeface="Franklin Gothic Demi" pitchFamily="34" charset="0"/>
              </a:rPr>
            </a:br>
            <a:r>
              <a:rPr lang="en-US" sz="2400" dirty="0">
                <a:solidFill>
                  <a:schemeClr val="bg1">
                    <a:lumMod val="95000"/>
                    <a:lumOff val="5000"/>
                  </a:schemeClr>
                </a:solidFill>
                <a:latin typeface="Franklin Gothic Demi" pitchFamily="34" charset="0"/>
              </a:rPr>
              <a:t>Hyper-sexualized images of women are very common</a:t>
            </a:r>
            <a:r>
              <a:rPr lang="en-US" sz="2400" dirty="0" smtClean="0">
                <a:solidFill>
                  <a:schemeClr val="bg1">
                    <a:lumMod val="95000"/>
                    <a:lumOff val="5000"/>
                  </a:schemeClr>
                </a:solidFill>
                <a:latin typeface="Franklin Gothic Demi" pitchFamily="34" charset="0"/>
              </a:rPr>
              <a:t>.</a:t>
            </a:r>
          </a:p>
          <a:p>
            <a:r>
              <a:rPr lang="en-US" sz="2400" dirty="0" smtClean="0">
                <a:solidFill>
                  <a:schemeClr val="bg1">
                    <a:lumMod val="95000"/>
                    <a:lumOff val="5000"/>
                  </a:schemeClr>
                </a:solidFill>
                <a:latin typeface="Franklin Gothic Demi" pitchFamily="34" charset="0"/>
              </a:rPr>
              <a:t> </a:t>
            </a:r>
            <a:r>
              <a:rPr lang="en-US" sz="2400" dirty="0">
                <a:solidFill>
                  <a:schemeClr val="bg1">
                    <a:lumMod val="95000"/>
                    <a:lumOff val="5000"/>
                  </a:schemeClr>
                </a:solidFill>
                <a:latin typeface="Franklin Gothic Demi" pitchFamily="34" charset="0"/>
              </a:rPr>
              <a:t>Actually they are much more common than non-</a:t>
            </a:r>
            <a:r>
              <a:rPr lang="en-US" sz="2400" dirty="0" err="1">
                <a:solidFill>
                  <a:schemeClr val="bg1">
                    <a:lumMod val="95000"/>
                    <a:lumOff val="5000"/>
                  </a:schemeClr>
                </a:solidFill>
                <a:latin typeface="Franklin Gothic Demi" pitchFamily="34" charset="0"/>
              </a:rPr>
              <a:t>sexualised</a:t>
            </a:r>
            <a:r>
              <a:rPr lang="en-US" sz="2400" dirty="0">
                <a:solidFill>
                  <a:schemeClr val="bg1">
                    <a:lumMod val="95000"/>
                    <a:lumOff val="5000"/>
                  </a:schemeClr>
                </a:solidFill>
                <a:latin typeface="Franklin Gothic Demi" pitchFamily="34" charset="0"/>
              </a:rPr>
              <a:t> images of women. </a:t>
            </a:r>
            <a:endParaRPr lang="en-US" sz="2400" dirty="0" smtClean="0">
              <a:solidFill>
                <a:schemeClr val="bg1">
                  <a:lumMod val="95000"/>
                  <a:lumOff val="5000"/>
                </a:schemeClr>
              </a:solidFill>
              <a:latin typeface="Franklin Gothic Demi" pitchFamily="34" charset="0"/>
            </a:endParaRPr>
          </a:p>
          <a:p>
            <a:r>
              <a:rPr lang="en-US" sz="2400" dirty="0" smtClean="0">
                <a:solidFill>
                  <a:schemeClr val="bg1">
                    <a:lumMod val="95000"/>
                    <a:lumOff val="5000"/>
                  </a:schemeClr>
                </a:solidFill>
                <a:latin typeface="Franklin Gothic Demi" pitchFamily="34" charset="0"/>
              </a:rPr>
              <a:t>Some </a:t>
            </a:r>
            <a:r>
              <a:rPr lang="en-US" sz="2400" dirty="0">
                <a:solidFill>
                  <a:schemeClr val="bg1">
                    <a:lumMod val="95000"/>
                    <a:lumOff val="5000"/>
                  </a:schemeClr>
                </a:solidFill>
                <a:latin typeface="Franklin Gothic Demi" pitchFamily="34" charset="0"/>
              </a:rPr>
              <a:t>of these cover pages are even “</a:t>
            </a:r>
            <a:r>
              <a:rPr lang="en-US" sz="2400" dirty="0" err="1">
                <a:solidFill>
                  <a:schemeClr val="bg1">
                    <a:lumMod val="95000"/>
                    <a:lumOff val="5000"/>
                  </a:schemeClr>
                </a:solidFill>
                <a:latin typeface="Franklin Gothic Demi" pitchFamily="34" charset="0"/>
              </a:rPr>
              <a:t>pornified</a:t>
            </a:r>
            <a:r>
              <a:rPr lang="en-US" sz="2400" dirty="0">
                <a:solidFill>
                  <a:schemeClr val="bg1">
                    <a:lumMod val="95000"/>
                    <a:lumOff val="5000"/>
                  </a:schemeClr>
                </a:solidFill>
                <a:latin typeface="Franklin Gothic Demi" pitchFamily="34" charset="0"/>
              </a:rPr>
              <a:t>” as can be clearly seen from the examples </a:t>
            </a:r>
            <a:r>
              <a:rPr lang="en-US" sz="2400" dirty="0" smtClean="0">
                <a:solidFill>
                  <a:schemeClr val="bg1">
                    <a:lumMod val="95000"/>
                    <a:lumOff val="5000"/>
                  </a:schemeClr>
                </a:solidFill>
                <a:latin typeface="Franklin Gothic Demi" pitchFamily="34" charset="0"/>
              </a:rPr>
              <a:t>.</a:t>
            </a:r>
          </a:p>
          <a:p>
            <a:r>
              <a:rPr lang="en-US" sz="2400" dirty="0" smtClean="0">
                <a:solidFill>
                  <a:schemeClr val="bg1">
                    <a:lumMod val="95000"/>
                    <a:lumOff val="5000"/>
                  </a:schemeClr>
                </a:solidFill>
                <a:latin typeface="Franklin Gothic Demi" pitchFamily="34" charset="0"/>
              </a:rPr>
              <a:t> </a:t>
            </a:r>
            <a:r>
              <a:rPr lang="en-US" sz="2400" dirty="0">
                <a:solidFill>
                  <a:schemeClr val="bg1">
                    <a:lumMod val="95000"/>
                    <a:lumOff val="5000"/>
                  </a:schemeClr>
                </a:solidFill>
                <a:latin typeface="Franklin Gothic Demi" pitchFamily="34" charset="0"/>
              </a:rPr>
              <a:t>It’s much more likely that we see ads were women are </a:t>
            </a:r>
            <a:r>
              <a:rPr lang="en-US" sz="2400" dirty="0" err="1">
                <a:solidFill>
                  <a:schemeClr val="bg1">
                    <a:lumMod val="95000"/>
                    <a:lumOff val="5000"/>
                  </a:schemeClr>
                </a:solidFill>
                <a:latin typeface="Franklin Gothic Demi" pitchFamily="34" charset="0"/>
              </a:rPr>
              <a:t>sexualised</a:t>
            </a:r>
            <a:r>
              <a:rPr lang="en-US" sz="2400" dirty="0">
                <a:solidFill>
                  <a:schemeClr val="bg1">
                    <a:lumMod val="95000"/>
                    <a:lumOff val="5000"/>
                  </a:schemeClr>
                </a:solidFill>
                <a:latin typeface="Franklin Gothic Demi" pitchFamily="34" charset="0"/>
              </a:rPr>
              <a:t> than men.</a:t>
            </a:r>
          </a:p>
        </p:txBody>
      </p:sp>
      <p:sp>
        <p:nvSpPr>
          <p:cNvPr id="6" name="Picture Placeholder 2"/>
          <p:cNvSpPr txBox="1">
            <a:spLocks/>
          </p:cNvSpPr>
          <p:nvPr/>
        </p:nvSpPr>
        <p:spPr>
          <a:xfrm>
            <a:off x="1828800" y="2964873"/>
            <a:ext cx="5638800" cy="2743199"/>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p>
      <p:pic>
        <p:nvPicPr>
          <p:cNvPr id="7" name="Mynd 5" descr="http://thesocietypages.org/socimages/files/2011/10/32.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964873"/>
            <a:ext cx="9220200" cy="3906981"/>
          </a:xfrm>
          <a:prstGeom prst="rect">
            <a:avLst/>
          </a:prstGeom>
          <a:noFill/>
          <a:ln>
            <a:noFill/>
          </a:ln>
        </p:spPr>
      </p:pic>
    </p:spTree>
    <p:extLst>
      <p:ext uri="{BB962C8B-B14F-4D97-AF65-F5344CB8AC3E}">
        <p14:creationId xmlns:p14="http://schemas.microsoft.com/office/powerpoint/2010/main" xmlns="" val="425568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1600" dirty="0" smtClean="0">
                <a:effectLst/>
              </a:rPr>
              <a:t/>
            </a:r>
            <a:br>
              <a:rPr lang="en-AU" sz="1600" dirty="0" smtClean="0">
                <a:effectLst/>
              </a:rPr>
            </a:br>
            <a:r>
              <a:rPr lang="en-AU" sz="1600" dirty="0">
                <a:effectLst/>
              </a:rPr>
              <a:t/>
            </a:r>
            <a:br>
              <a:rPr lang="en-AU" sz="1600" dirty="0">
                <a:effectLst/>
              </a:rPr>
            </a:br>
            <a:r>
              <a:rPr lang="en-AU" sz="1600" dirty="0" smtClean="0">
                <a:effectLst/>
              </a:rPr>
              <a:t/>
            </a:r>
            <a:br>
              <a:rPr lang="en-AU" sz="1600" dirty="0" smtClean="0">
                <a:effectLst/>
              </a:rPr>
            </a:br>
            <a:r>
              <a:rPr lang="en-AU" sz="1600" dirty="0">
                <a:effectLst/>
              </a:rPr>
              <a:t/>
            </a:r>
            <a:br>
              <a:rPr lang="en-AU" sz="1600" dirty="0">
                <a:effectLst/>
              </a:rPr>
            </a:br>
            <a:r>
              <a:rPr lang="en-AU" sz="1600" dirty="0" smtClean="0">
                <a:effectLst/>
              </a:rPr>
              <a:t/>
            </a:r>
            <a:br>
              <a:rPr lang="en-AU" sz="1600" dirty="0" smtClean="0">
                <a:effectLst/>
              </a:rPr>
            </a:br>
            <a:r>
              <a:rPr lang="en-AU" sz="1600" dirty="0">
                <a:effectLst/>
              </a:rPr>
              <a:t/>
            </a:r>
            <a:br>
              <a:rPr lang="en-AU" sz="1600" dirty="0">
                <a:effectLst/>
              </a:rPr>
            </a:br>
            <a:r>
              <a:rPr lang="en-AU" sz="1600" dirty="0" smtClean="0">
                <a:effectLst/>
              </a:rPr>
              <a:t/>
            </a:r>
            <a:br>
              <a:rPr lang="en-AU" sz="1600" dirty="0" smtClean="0">
                <a:effectLst/>
              </a:rPr>
            </a:br>
            <a:r>
              <a:rPr lang="en-US" sz="1600" dirty="0">
                <a:effectLst/>
              </a:rPr>
              <a:t/>
            </a:r>
            <a:br>
              <a:rPr lang="en-US" sz="1600" dirty="0">
                <a:effectLst/>
              </a:rPr>
            </a:br>
            <a:r>
              <a:rPr lang="en-US" sz="1600" dirty="0" smtClean="0">
                <a:effectLst/>
              </a:rPr>
              <a:t/>
            </a:r>
            <a:br>
              <a:rPr lang="en-US" sz="1600" dirty="0" smtClean="0">
                <a:effectLst/>
              </a:rPr>
            </a:br>
            <a:r>
              <a:rPr lang="en-AU" sz="2100" dirty="0" smtClean="0">
                <a:solidFill>
                  <a:schemeClr val="bg1">
                    <a:lumMod val="95000"/>
                    <a:lumOff val="5000"/>
                  </a:schemeClr>
                </a:solidFill>
                <a:effectLst/>
                <a:latin typeface="Arial Rounded MT Bold" pitchFamily="34" charset="0"/>
              </a:rPr>
              <a:t>This </a:t>
            </a:r>
            <a:r>
              <a:rPr lang="en-AU" sz="2100" dirty="0">
                <a:solidFill>
                  <a:schemeClr val="bg1">
                    <a:lumMod val="95000"/>
                    <a:lumOff val="5000"/>
                  </a:schemeClr>
                </a:solidFill>
                <a:effectLst/>
                <a:latin typeface="Arial Rounded MT Bold" pitchFamily="34" charset="0"/>
              </a:rPr>
              <a:t>is a typical “sexpot” advertisement: </a:t>
            </a:r>
            <a:r>
              <a:rPr lang="en-AU" sz="2100" dirty="0" smtClean="0">
                <a:solidFill>
                  <a:schemeClr val="bg1">
                    <a:lumMod val="95000"/>
                    <a:lumOff val="5000"/>
                  </a:schemeClr>
                </a:solidFill>
                <a:effectLst/>
                <a:latin typeface="Arial Rounded MT Bold" pitchFamily="34" charset="0"/>
              </a:rPr>
              <a:t>the </a:t>
            </a:r>
            <a:r>
              <a:rPr lang="en-AU" sz="2100" dirty="0">
                <a:solidFill>
                  <a:schemeClr val="bg1">
                    <a:lumMod val="95000"/>
                    <a:lumOff val="5000"/>
                  </a:schemeClr>
                </a:solidFill>
                <a:effectLst/>
                <a:latin typeface="Arial Rounded MT Bold" pitchFamily="34" charset="0"/>
              </a:rPr>
              <a:t>woman is sexy, wearing a very short and tight Gucci dress. The man is presumably also wearing an elegant Gucci suit. </a:t>
            </a:r>
            <a:r>
              <a:rPr lang="en-AU" sz="2100" dirty="0" smtClean="0">
                <a:solidFill>
                  <a:schemeClr val="bg1">
                    <a:lumMod val="95000"/>
                    <a:lumOff val="5000"/>
                  </a:schemeClr>
                </a:solidFill>
                <a:effectLst/>
                <a:latin typeface="Arial Rounded MT Bold" pitchFamily="34" charset="0"/>
              </a:rPr>
              <a:t/>
            </a:r>
            <a:br>
              <a:rPr lang="en-AU" sz="2100" dirty="0" smtClean="0">
                <a:solidFill>
                  <a:schemeClr val="bg1">
                    <a:lumMod val="95000"/>
                    <a:lumOff val="5000"/>
                  </a:schemeClr>
                </a:solidFill>
                <a:effectLst/>
                <a:latin typeface="Arial Rounded MT Bold" pitchFamily="34" charset="0"/>
              </a:rPr>
            </a:br>
            <a:r>
              <a:rPr lang="en-AU" sz="2100" dirty="0" smtClean="0">
                <a:solidFill>
                  <a:schemeClr val="bg1">
                    <a:lumMod val="95000"/>
                    <a:lumOff val="5000"/>
                  </a:schemeClr>
                </a:solidFill>
                <a:effectLst/>
                <a:latin typeface="Arial Rounded MT Bold" pitchFamily="34" charset="0"/>
              </a:rPr>
              <a:t>The </a:t>
            </a:r>
            <a:r>
              <a:rPr lang="en-AU" sz="2100" dirty="0">
                <a:solidFill>
                  <a:schemeClr val="bg1">
                    <a:lumMod val="95000"/>
                    <a:lumOff val="5000"/>
                  </a:schemeClr>
                </a:solidFill>
                <a:effectLst/>
                <a:latin typeface="Arial Rounded MT Bold" pitchFamily="34" charset="0"/>
              </a:rPr>
              <a:t>question is: What is Gucci trying to sell with this picture? </a:t>
            </a:r>
            <a:r>
              <a:rPr lang="en-AU" sz="2100" dirty="0" smtClean="0">
                <a:solidFill>
                  <a:schemeClr val="bg1">
                    <a:lumMod val="95000"/>
                    <a:lumOff val="5000"/>
                  </a:schemeClr>
                </a:solidFill>
                <a:effectLst/>
                <a:latin typeface="Arial Rounded MT Bold" pitchFamily="34" charset="0"/>
              </a:rPr>
              <a:t/>
            </a:r>
            <a:br>
              <a:rPr lang="en-AU" sz="2100" dirty="0" smtClean="0">
                <a:solidFill>
                  <a:schemeClr val="bg1">
                    <a:lumMod val="95000"/>
                    <a:lumOff val="5000"/>
                  </a:schemeClr>
                </a:solidFill>
                <a:effectLst/>
                <a:latin typeface="Arial Rounded MT Bold" pitchFamily="34" charset="0"/>
              </a:rPr>
            </a:br>
            <a:r>
              <a:rPr lang="en-AU" sz="2100" dirty="0" smtClean="0">
                <a:solidFill>
                  <a:schemeClr val="bg1">
                    <a:lumMod val="95000"/>
                    <a:lumOff val="5000"/>
                  </a:schemeClr>
                </a:solidFill>
                <a:effectLst/>
                <a:latin typeface="Arial Rounded MT Bold" pitchFamily="34" charset="0"/>
              </a:rPr>
              <a:t>Is </a:t>
            </a:r>
            <a:r>
              <a:rPr lang="en-AU" sz="2100" dirty="0">
                <a:solidFill>
                  <a:schemeClr val="bg1">
                    <a:lumMod val="95000"/>
                    <a:lumOff val="5000"/>
                  </a:schemeClr>
                </a:solidFill>
                <a:effectLst/>
                <a:latin typeface="Arial Rounded MT Bold" pitchFamily="34" charset="0"/>
              </a:rPr>
              <a:t>it perhaps telling us that women who wear Gucci dresses are happy to be spanked by men in Gucci dresses or at least that is what they deserve? </a:t>
            </a:r>
            <a:r>
              <a:rPr lang="en-AU" sz="2100" dirty="0" smtClean="0">
                <a:solidFill>
                  <a:schemeClr val="bg1">
                    <a:lumMod val="95000"/>
                    <a:lumOff val="5000"/>
                  </a:schemeClr>
                </a:solidFill>
                <a:effectLst/>
                <a:latin typeface="Arial Rounded MT Bold" pitchFamily="34" charset="0"/>
              </a:rPr>
              <a:t/>
            </a:r>
            <a:br>
              <a:rPr lang="en-AU" sz="2100" dirty="0" smtClean="0">
                <a:solidFill>
                  <a:schemeClr val="bg1">
                    <a:lumMod val="95000"/>
                    <a:lumOff val="5000"/>
                  </a:schemeClr>
                </a:solidFill>
                <a:effectLst/>
                <a:latin typeface="Arial Rounded MT Bold" pitchFamily="34" charset="0"/>
              </a:rPr>
            </a:br>
            <a:r>
              <a:rPr lang="en-AU" sz="2100" dirty="0" smtClean="0">
                <a:solidFill>
                  <a:schemeClr val="bg1">
                    <a:lumMod val="95000"/>
                    <a:lumOff val="5000"/>
                  </a:schemeClr>
                </a:solidFill>
                <a:effectLst/>
                <a:latin typeface="Arial Rounded MT Bold" pitchFamily="34" charset="0"/>
              </a:rPr>
              <a:t>Or </a:t>
            </a:r>
            <a:r>
              <a:rPr lang="en-AU" sz="2100" dirty="0">
                <a:solidFill>
                  <a:schemeClr val="bg1">
                    <a:lumMod val="95000"/>
                    <a:lumOff val="5000"/>
                  </a:schemeClr>
                </a:solidFill>
                <a:effectLst/>
                <a:latin typeface="Arial Rounded MT Bold" pitchFamily="34" charset="0"/>
              </a:rPr>
              <a:t>is it saying that gender violence and domestic abuse is ok if you are wearing the right clothes? </a:t>
            </a:r>
            <a:r>
              <a:rPr lang="en-AU" sz="2100" dirty="0" smtClean="0">
                <a:solidFill>
                  <a:schemeClr val="bg1">
                    <a:lumMod val="95000"/>
                    <a:lumOff val="5000"/>
                  </a:schemeClr>
                </a:solidFill>
                <a:effectLst/>
                <a:latin typeface="Arial Rounded MT Bold" pitchFamily="34" charset="0"/>
              </a:rPr>
              <a:t/>
            </a:r>
            <a:br>
              <a:rPr lang="en-AU" sz="2100" dirty="0" smtClean="0">
                <a:solidFill>
                  <a:schemeClr val="bg1">
                    <a:lumMod val="95000"/>
                    <a:lumOff val="5000"/>
                  </a:schemeClr>
                </a:solidFill>
                <a:effectLst/>
                <a:latin typeface="Arial Rounded MT Bold" pitchFamily="34" charset="0"/>
              </a:rPr>
            </a:br>
            <a:r>
              <a:rPr lang="en-AU" sz="2100" dirty="0" smtClean="0">
                <a:solidFill>
                  <a:schemeClr val="bg1">
                    <a:lumMod val="95000"/>
                    <a:lumOff val="5000"/>
                  </a:schemeClr>
                </a:solidFill>
                <a:effectLst/>
                <a:latin typeface="Arial Rounded MT Bold" pitchFamily="34" charset="0"/>
              </a:rPr>
              <a:t>Or </a:t>
            </a:r>
            <a:r>
              <a:rPr lang="en-AU" sz="2100" dirty="0">
                <a:solidFill>
                  <a:schemeClr val="bg1">
                    <a:lumMod val="95000"/>
                    <a:lumOff val="5000"/>
                  </a:schemeClr>
                </a:solidFill>
                <a:effectLst/>
                <a:latin typeface="Arial Rounded MT Bold" pitchFamily="34" charset="0"/>
              </a:rPr>
              <a:t>is it perhaps saying that domestic violence also exists among rich people? </a:t>
            </a:r>
            <a:endParaRPr lang="en-US" sz="2100" dirty="0">
              <a:solidFill>
                <a:schemeClr val="bg1">
                  <a:lumMod val="95000"/>
                  <a:lumOff val="5000"/>
                </a:schemeClr>
              </a:solidFill>
              <a:latin typeface="Arial Rounded MT Bold" pitchFamily="34" charset="0"/>
            </a:endParaRPr>
          </a:p>
        </p:txBody>
      </p:sp>
      <p:pic>
        <p:nvPicPr>
          <p:cNvPr id="4" name="Mynd 7" descr="http://kaitlynhenry.files.wordpress.com/2010/06/gucci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7" y="3810000"/>
            <a:ext cx="6393873" cy="3048000"/>
          </a:xfrm>
          <a:prstGeom prst="rect">
            <a:avLst/>
          </a:prstGeom>
          <a:noFill/>
          <a:ln>
            <a:noFill/>
          </a:ln>
        </p:spPr>
      </p:pic>
      <p:sp>
        <p:nvSpPr>
          <p:cNvPr id="5" name="TextBox 4"/>
          <p:cNvSpPr txBox="1"/>
          <p:nvPr/>
        </p:nvSpPr>
        <p:spPr>
          <a:xfrm>
            <a:off x="6934200" y="3733800"/>
            <a:ext cx="2133600" cy="1815882"/>
          </a:xfrm>
          <a:prstGeom prst="rect">
            <a:avLst/>
          </a:prstGeom>
          <a:noFill/>
        </p:spPr>
        <p:txBody>
          <a:bodyPr wrap="square" rtlCol="0">
            <a:spAutoFit/>
          </a:bodyPr>
          <a:lstStyle/>
          <a:p>
            <a:r>
              <a:rPr lang="en-US" sz="2800" dirty="0">
                <a:solidFill>
                  <a:srgbClr val="FFFF00"/>
                </a:solidFill>
              </a:rPr>
              <a:t>We would appreciate an answer</a:t>
            </a:r>
            <a:r>
              <a:rPr lang="en-US" sz="2800" dirty="0"/>
              <a:t>!</a:t>
            </a:r>
            <a:br>
              <a:rPr lang="en-US" sz="2800" dirty="0"/>
            </a:br>
            <a:endParaRPr lang="en-US" sz="2800" dirty="0"/>
          </a:p>
        </p:txBody>
      </p:sp>
    </p:spTree>
    <p:extLst>
      <p:ext uri="{BB962C8B-B14F-4D97-AF65-F5344CB8AC3E}">
        <p14:creationId xmlns:p14="http://schemas.microsoft.com/office/powerpoint/2010/main" xmlns="" val="1073315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303</TotalTime>
  <Words>355</Words>
  <Application>Microsoft Office PowerPoint</Application>
  <PresentationFormat>Pokaz na ekranie (4:3)</PresentationFormat>
  <Paragraphs>57</Paragraphs>
  <Slides>19</Slides>
  <Notes>1</Notes>
  <HiddenSlides>0</HiddenSlides>
  <MMClips>0</MMClips>
  <ScaleCrop>false</ScaleCrop>
  <HeadingPairs>
    <vt:vector size="4" baseType="variant">
      <vt:variant>
        <vt:lpstr>Motyw</vt:lpstr>
      </vt:variant>
      <vt:variant>
        <vt:i4>2</vt:i4>
      </vt:variant>
      <vt:variant>
        <vt:lpstr>Tytuły slajdów</vt:lpstr>
      </vt:variant>
      <vt:variant>
        <vt:i4>19</vt:i4>
      </vt:variant>
    </vt:vector>
  </HeadingPairs>
  <TitlesOfParts>
    <vt:vector size="21" baseType="lpstr">
      <vt:lpstr>Apex</vt:lpstr>
      <vt:lpstr>Office-téma</vt:lpstr>
      <vt:lpstr> THE  BLACK BOOK</vt:lpstr>
      <vt:lpstr>Slajd 2</vt:lpstr>
      <vt:lpstr>Slajd 3</vt:lpstr>
      <vt:lpstr>Slajd 4</vt:lpstr>
      <vt:lpstr>                       SkyyVodka advertisement   A clear message to both men and women : “The message is that men should have control over women. These types of messages also encourage male violence.”  (Quote from Tiffany )  </vt:lpstr>
      <vt:lpstr>Slajd 6</vt:lpstr>
      <vt:lpstr>WE DON’T ACCEPT IT!</vt:lpstr>
      <vt:lpstr>    </vt:lpstr>
      <vt:lpstr>         This is a typical “sexpot” advertisement: the woman is sexy, wearing a very short and tight Gucci dress. The man is presumably also wearing an elegant Gucci suit.  The question is: What is Gucci trying to sell with this picture?  Is it perhaps telling us that women who wear Gucci dresses are happy to be spanked by men in Gucci dresses or at least that is what they deserve?  Or is it saying that gender violence and domestic abuse is ok if you are wearing the right clothes?  Or is it perhaps saying that domestic violence also exists among rich people? </vt:lpstr>
      <vt:lpstr>It’s an advert of a mobile phone  operator. The small text in white says: “Some things are only for real men.”</vt:lpstr>
      <vt:lpstr>Slajd 11</vt:lpstr>
      <vt:lpstr>The slogan says: “Take a photo of me and ... discover my hidden secret.” </vt:lpstr>
      <vt:lpstr>An advert for a cottage cheese with strawberries. The slogan says: “Cottage cheese from Chojnice ... sin worthy”. When we say in Polish a woman is sin worthy, we mean she is very attractive sexually.  </vt:lpstr>
      <vt:lpstr>Hot chick The most terrible Hungarian advertisement in connection with humiliating women, which was designed by  Zala poultry factory You can see the parts of a chicken on the woman’s body (wings, back, thighs and shanks) Would you like to see any of your female relatives there? </vt:lpstr>
      <vt:lpstr>Traubisoda Drink something good! Do something good!  </vt:lpstr>
      <vt:lpstr>When I grow up I’d like to be a boy Help us to root out the prejudice concerning stereotypes of women!</vt:lpstr>
      <vt:lpstr>Guess! What do these pictures advertise? Just women, don’t they? </vt:lpstr>
      <vt:lpstr>It’s an advert for gypsum plaster. It uses a play on words. “Gładź, gładź, gładź” means “stroke, stroke, stroke” but the word “gładź” also means “gypsum plaster”.   </vt:lpstr>
      <vt:lpstr>The Black Book Comenius School Project 2012 - 2014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BOOK</dc:title>
  <dc:creator>user</dc:creator>
  <cp:lastModifiedBy>danuta </cp:lastModifiedBy>
  <cp:revision>90</cp:revision>
  <dcterms:created xsi:type="dcterms:W3CDTF">2014-03-21T09:24:29Z</dcterms:created>
  <dcterms:modified xsi:type="dcterms:W3CDTF">2014-06-06T09:30:35Z</dcterms:modified>
</cp:coreProperties>
</file>