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0"/>
  </p:notesMasterIdLst>
  <p:sldIdLst>
    <p:sldId id="256" r:id="rId2"/>
    <p:sldId id="257" r:id="rId3"/>
    <p:sldId id="258" r:id="rId4"/>
    <p:sldId id="300" r:id="rId5"/>
    <p:sldId id="299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  <p:sldId id="303" r:id="rId18"/>
    <p:sldId id="304" r:id="rId19"/>
    <p:sldId id="305" r:id="rId20"/>
    <p:sldId id="260" r:id="rId21"/>
    <p:sldId id="262" r:id="rId22"/>
    <p:sldId id="261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6" r:id="rId33"/>
    <p:sldId id="277" r:id="rId34"/>
    <p:sldId id="278" r:id="rId35"/>
    <p:sldId id="279" r:id="rId36"/>
    <p:sldId id="280" r:id="rId37"/>
    <p:sldId id="294" r:id="rId38"/>
    <p:sldId id="295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388" autoAdjust="0"/>
  </p:normalViewPr>
  <p:slideViewPr>
    <p:cSldViewPr>
      <p:cViewPr varScale="1">
        <p:scale>
          <a:sx n="55" d="100"/>
          <a:sy n="55" d="100"/>
        </p:scale>
        <p:origin x="-8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5D2B2-F591-4F2A-BDD5-1EF8FE3EEAF9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1ABA5-4317-4D74-9BD0-036F5113EB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1ABA5-4317-4D74-9BD0-036F5113EB8A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8856984" cy="147002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Projekt COMENIUS – </a:t>
            </a:r>
            <a:r>
              <a:rPr lang="pl-PL" sz="3600" i="1" smtClean="0"/>
              <a:t>Szkolna fabryka </a:t>
            </a:r>
            <a:r>
              <a:rPr lang="pl-PL" sz="3600" i="1" smtClean="0"/>
              <a:t>i</a:t>
            </a:r>
            <a:r>
              <a:rPr lang="pl-PL" sz="3600" i="1" smtClean="0"/>
              <a:t>nicjatyw-równe </a:t>
            </a:r>
            <a:r>
              <a:rPr lang="pl-PL" sz="3600" i="1" dirty="0" smtClean="0"/>
              <a:t>obywatelstwo</a:t>
            </a:r>
            <a:endParaRPr lang="pl-PL" sz="3600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400800" cy="1368152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</a:rPr>
              <a:t>Liceum Ogólnokształcące </a:t>
            </a:r>
          </a:p>
          <a:p>
            <a:r>
              <a:rPr lang="pl-PL" sz="2800" dirty="0" smtClean="0">
                <a:solidFill>
                  <a:schemeClr val="tx1"/>
                </a:solidFill>
              </a:rPr>
              <a:t>im. Stefana Żeromskiego w Żyrardowie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Rutkowski\Pulpit\Od Bożeny\ekspozycja kampanii gender\DSC0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285860"/>
            <a:ext cx="3500462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2530" name="Picture 2" descr="C:\Documents and Settings\Rutkowski\Pulpit\Od Bożeny\warsztaty genderowe pazdziernik\DSC0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8424936" cy="584432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83568" y="590389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MĘŻCZYŹNI – Przeszkody stworzone przez stereotypy </a:t>
            </a:r>
          </a:p>
          <a:p>
            <a:r>
              <a:rPr lang="pl-PL" sz="2400" dirty="0" smtClean="0"/>
              <a:t>w dziedzinie edukacji i pracy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3554" name="Picture 2" descr="C:\Documents and Settings\Rutkowski\Pulpit\Od Bożeny\warsztaty genderowe pazdziernik\DSC0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53344"/>
            <a:ext cx="8568952" cy="5904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39552" y="11663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KOBIETY – Przeszkody stworzone przez stereotypy w dziedzinie „dom i polityka”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3645024"/>
            <a:ext cx="61664" cy="275577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5602" name="Picture 2" descr="C:\Documents and Settings\Rutkowski\Pulpit\Od Bożeny\warsztaty genderowe pazdziernik\DSC0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71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643570" y="571480"/>
            <a:ext cx="25922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„Idealny mężczyzna” </a:t>
            </a:r>
          </a:p>
          <a:p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2400" dirty="0" smtClean="0"/>
              <a:t>Jak proces wychowania </a:t>
            </a:r>
          </a:p>
          <a:p>
            <a:r>
              <a:rPr lang="pl-PL" sz="2400" dirty="0" smtClean="0"/>
              <a:t>i inne czynniki kształtują stereotyp płci?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6626" name="Picture 2" descr="C:\Documents and Settings\Rutkowski\Pulpit\Od Bożeny\warsztaty genderowe pazdziernik\DSC01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2568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724128" y="188640"/>
            <a:ext cx="27363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Jak zaplanować swoją przyszłość bez  wpływu stereotypów?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/>
          </a:p>
          <a:p>
            <a:r>
              <a:rPr lang="pl-PL" sz="2000" dirty="0" smtClean="0"/>
              <a:t>Kieruj się </a:t>
            </a:r>
          </a:p>
          <a:p>
            <a:r>
              <a:rPr lang="pl-PL" sz="2000" dirty="0" smtClean="0"/>
              <a:t>zainteresowaniami!</a:t>
            </a:r>
            <a:br>
              <a:rPr lang="pl-PL" sz="2000" dirty="0" smtClean="0"/>
            </a:br>
            <a:r>
              <a:rPr lang="pl-PL" sz="2000" dirty="0" smtClean="0"/>
              <a:t>Uwzględnij różne istotne wartości, na których Ci zależy !</a:t>
            </a:r>
            <a:br>
              <a:rPr lang="pl-PL" sz="2000" dirty="0" smtClean="0"/>
            </a:br>
            <a:r>
              <a:rPr lang="pl-PL" sz="2000" dirty="0" smtClean="0"/>
              <a:t>Nie pozwól  na zdominowanie swoich wyborów wpływem stereotypów dotyczących wyobrażeń zawodów wykonywanych wyłącznie przez mężczyzn lub kobiety!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45719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4578" name="Picture 2" descr="C:\Documents and Settings\Rutkowski\Pulpit\Od Bożeny\warsztaty genderowe pazdziernik\DSC01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712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08104" y="980728"/>
            <a:ext cx="28083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„Idealna kobieta” JJ</a:t>
            </a:r>
          </a:p>
          <a:p>
            <a:r>
              <a:rPr lang="pl-PL" sz="2400" dirty="0" smtClean="0"/>
              <a:t>Jak proces wychowania </a:t>
            </a:r>
          </a:p>
          <a:p>
            <a:r>
              <a:rPr lang="pl-PL" sz="2400" dirty="0" smtClean="0"/>
              <a:t>i inne czynniki kształtują stereotyp kobiecości?</a:t>
            </a:r>
          </a:p>
          <a:p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46524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                   </a:t>
            </a:r>
            <a:r>
              <a:rPr lang="pl-PL" sz="3600" dirty="0" smtClean="0"/>
              <a:t>Ankieta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97144" y="6597352"/>
            <a:ext cx="446856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/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548680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Uczniowie biorący udział w warsztatach zostali poproszeni o wypełnienie ankiety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8072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Pytania oraz wyniki 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556792"/>
            <a:ext cx="9036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1.  Czy stereotypy  płci wywierają presję na wybór kierunku kształcenia, wybór zawodu?  </a:t>
            </a:r>
          </a:p>
          <a:p>
            <a:r>
              <a:rPr lang="pl-PL" b="1" dirty="0" smtClean="0"/>
              <a:t>     Podaj  przykład i wyjaśnij krótko, dlaczego?</a:t>
            </a:r>
          </a:p>
          <a:p>
            <a:endParaRPr lang="pl-PL" dirty="0" smtClean="0"/>
          </a:p>
          <a:p>
            <a:pPr algn="just"/>
            <a:r>
              <a:rPr lang="pl-PL" dirty="0" smtClean="0"/>
              <a:t>Zarówno  uczniowie jak i uczennice wymienili tutaj przykład kobiety jako kierowcy, która ma problem ze znalezieniem pracy lub  nie jest kojarzona z profesjonalnością w tym zawodzie. Posłużyli się również przykładem mężczyzny  realizującego się w zawodzie  fryzjera, krawca lub osoby pracującej w przedszkolu. Wg opinii uczniów i uczennic społeczeństwo często  przypisuje tym mężczyznom „łatkę” homoseksualności, nie akceptując możliwości  wykonywania tych zawodów przez tzw.100% mężczyzn. Ankietowani potwierdzali częsty wpływ stereotypu płci na  wybór kierunku kształcenia dokonywany przez dziewczęta i chłopców. Dawali  przykłady potwierdzające, że kobiety wybierają częściej  nauki humanistyczne, a  mężczyźni dominują na kierunkach technicznych.</a:t>
            </a:r>
          </a:p>
          <a:p>
            <a:pPr algn="just"/>
            <a:r>
              <a:rPr lang="pl-PL" b="1" dirty="0" smtClean="0"/>
              <a:t>2. Czy uważasz, że wszystkie zawody mogą wykonywać zarówno kobiety jak i mężczyźni?</a:t>
            </a:r>
          </a:p>
          <a:p>
            <a:pPr algn="just"/>
            <a:r>
              <a:rPr lang="pl-PL" dirty="0" smtClean="0"/>
              <a:t>Ankietowani zgodnie podali odpowiedź twierdzącą, pod warunkiem, że praca ta nie będzie przekraczać możliwości fizycznych kobiety.</a:t>
            </a:r>
          </a:p>
          <a:p>
            <a:pPr algn="just"/>
            <a:r>
              <a:rPr lang="pl-PL" b="1" dirty="0" smtClean="0"/>
              <a:t>3. Czy wybierając profil w liceum kierowałeś się stereotypami płci?</a:t>
            </a:r>
          </a:p>
          <a:p>
            <a:pPr algn="just"/>
            <a:r>
              <a:rPr lang="pl-PL" b="1" dirty="0" smtClean="0"/>
              <a:t>Dominuje odpowiedź-Nie</a:t>
            </a:r>
            <a:r>
              <a:rPr lang="pl-PL" dirty="0" smtClean="0"/>
              <a:t>. Wszyscy kierowali się zainteresowaniami oraz  ofertą nauki w klasie z programem  gwarantującym lepsze przygotowanie na wymarzone studia.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6524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                 </a:t>
            </a:r>
            <a:r>
              <a:rPr lang="pl-PL" sz="3600" dirty="0" smtClean="0"/>
              <a:t>Ankieta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97144" y="6597352"/>
            <a:ext cx="446856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/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620688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Uczniowie biorący udział w warsztatach zostali poproszeni o wypełnienie ankiety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10527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Pytania oraz wyniki 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2204864"/>
            <a:ext cx="9036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/>
              <a:t>4.  Czy zajęcia pomogły Ci zrozumieć na czym polega </a:t>
            </a:r>
            <a:r>
              <a:rPr lang="pl-PL" sz="2000" b="1" i="1" dirty="0" err="1" smtClean="0"/>
              <a:t>Gender</a:t>
            </a:r>
            <a:r>
              <a:rPr lang="pl-PL" sz="2000" b="1" i="1" dirty="0" smtClean="0"/>
              <a:t> Mainstreaming </a:t>
            </a:r>
            <a:r>
              <a:rPr lang="pl-PL" sz="2000" b="1" dirty="0" smtClean="0"/>
              <a:t>?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  Cała grupa zadeklarowała zrozumienie zjawiska oraz zgodziła się z potrzebę dostrzegania wpływu społecznej płci (</a:t>
            </a:r>
            <a:r>
              <a:rPr lang="pl-PL" sz="2000" i="1" dirty="0" err="1" smtClean="0"/>
              <a:t>gender</a:t>
            </a:r>
            <a:r>
              <a:rPr lang="pl-PL" sz="2000" dirty="0" smtClean="0"/>
              <a:t>)  na położenie mężczyzn i kobiet </a:t>
            </a:r>
          </a:p>
          <a:p>
            <a:pPr algn="just"/>
            <a:r>
              <a:rPr lang="pl-PL" sz="2000" dirty="0" smtClean="0"/>
              <a:t>w różnych ważnych kwestiach życia.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b="1" dirty="0" smtClean="0"/>
              <a:t>5.  Sądzisz, że warto było wziąć w udział w zajęciach?</a:t>
            </a:r>
            <a:endParaRPr lang="pl-PL" sz="2000" dirty="0" smtClean="0"/>
          </a:p>
          <a:p>
            <a:pPr algn="just"/>
            <a:endParaRPr lang="pl-PL" sz="2000" b="1" dirty="0" smtClean="0"/>
          </a:p>
          <a:p>
            <a:pPr algn="just"/>
            <a:r>
              <a:rPr lang="pl-PL" sz="2000" dirty="0" smtClean="0"/>
              <a:t>Ankietowani stwierdzili , że wzięcie udziału w warsztatach było dobrą decyzją, jeśli ktoś chciał pogłębić swoją wiedzę na temat stereotypów oraz dyskryminacji.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b="1" dirty="0" smtClean="0"/>
              <a:t>6.  Chciałbyś/Chciałabyś wziąć udział w podobnych warsztatach?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Każdy głos ankietowanych brzmiał : TAK.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Wywiad z Ewą Rutkowską </a:t>
            </a:r>
            <a:br>
              <a:rPr lang="pl-PL" sz="3200" dirty="0" smtClean="0"/>
            </a:br>
            <a:r>
              <a:rPr lang="pl-PL" sz="3200" dirty="0" smtClean="0"/>
              <a:t> 26 października 2012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2801472"/>
          </a:xfrm>
        </p:spPr>
        <p:txBody>
          <a:bodyPr>
            <a:noAutofit/>
          </a:bodyPr>
          <a:lstStyle/>
          <a:p>
            <a:pPr lvl="0" algn="just"/>
            <a:r>
              <a:rPr lang="pl-PL" sz="1400" dirty="0" smtClean="0"/>
              <a:t> W rozmowie interesowały nas wyniki badań  polskich szkół w różnych obszarach  ich funkcjonowania w zakresie przestrzegania zasad równości  płci. </a:t>
            </a:r>
          </a:p>
          <a:p>
            <a:pPr lvl="0" algn="just"/>
            <a:r>
              <a:rPr lang="pl-PL" sz="1400" dirty="0" smtClean="0"/>
              <a:t>Pytaliśmy o to, jak rozpoznać mechanizmy dyskryminacji.</a:t>
            </a:r>
          </a:p>
          <a:p>
            <a:pPr lvl="0" algn="just"/>
            <a:r>
              <a:rPr lang="pl-PL" sz="1400" dirty="0" smtClean="0"/>
              <a:t>Nasza rozmówczyni poruszyła kwestię roli podręczników w umacnianiu stereotypów płci  i relacji nauczycielsko- uczniowskich oraz relacji między uczennicami i uczniami  obciążonych ich wpływem.</a:t>
            </a:r>
          </a:p>
          <a:p>
            <a:pPr lvl="0" algn="just"/>
            <a:r>
              <a:rPr lang="pl-PL" sz="1400" dirty="0" smtClean="0"/>
              <a:t>Wywiad zwrócił naszą uwagę na ciekawe zjawiska w obszarze tzw. </a:t>
            </a:r>
            <a:r>
              <a:rPr lang="pl-PL" sz="1400" b="1" dirty="0" smtClean="0"/>
              <a:t>języka płc</a:t>
            </a:r>
            <a:r>
              <a:rPr lang="pl-PL" sz="1400" dirty="0" smtClean="0"/>
              <a:t>i oraz zachęcił do krytycznej obserwacji zbyt słabo widocznej obecności  kobiet w życiu publicznym i społecznym i ekonomicznym.</a:t>
            </a:r>
          </a:p>
          <a:p>
            <a:pPr lvl="0" algn="just"/>
            <a:r>
              <a:rPr lang="pl-PL" sz="1400" dirty="0" smtClean="0"/>
              <a:t>Z rozmowy wynikały istotne ustalenia dotyczące głównego tematu kampanii, np.: </a:t>
            </a:r>
            <a:r>
              <a:rPr lang="pl-PL" sz="1400" b="1" dirty="0" err="1" smtClean="0"/>
              <a:t>Gender</a:t>
            </a:r>
            <a:r>
              <a:rPr lang="pl-PL" sz="1400" b="1" dirty="0" smtClean="0"/>
              <a:t> Mainstreaming</a:t>
            </a:r>
            <a:r>
              <a:rPr lang="pl-PL" sz="1400" dirty="0" smtClean="0"/>
              <a:t> to towarzysząca podejmowaniu decyzji w różnych ważnych obszarach życia społecznego i politycznego świadomość  negatywnego wpływu stereotypów płci na położenie kobiet i mężczyzn. Ważna, szczególnie, w takich sytuacjach, w których bezzasadnie ograniczają one wg przynależności do  płci biologicznej troskę o zdrowie, czy  wyobrażenie perspektyw życiowych, relacji i ról w rodzinie, poczucie powinności, aspiracji, itp. </a:t>
            </a:r>
          </a:p>
          <a:p>
            <a:pPr lvl="0" algn="just">
              <a:buNone/>
            </a:pPr>
            <a:r>
              <a:rPr lang="pl-PL" sz="1400" dirty="0" smtClean="0"/>
              <a:t> </a:t>
            </a:r>
          </a:p>
          <a:p>
            <a:pPr>
              <a:buNone/>
            </a:pPr>
            <a:endParaRPr lang="pl-PL" sz="1400" dirty="0"/>
          </a:p>
        </p:txBody>
      </p:sp>
      <p:pic>
        <p:nvPicPr>
          <p:cNvPr id="14338" name="Picture 2" descr="C:\Documents and Settings\Rutkowski\Moje dokumenty\Downloads\Ewa-Rutk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429132"/>
            <a:ext cx="1768280" cy="2428867"/>
          </a:xfrm>
          <a:prstGeom prst="rect">
            <a:avLst/>
          </a:prstGeom>
          <a:noFill/>
        </p:spPr>
      </p:pic>
      <p:pic>
        <p:nvPicPr>
          <p:cNvPr id="14339" name="Picture 3" descr="C:\Documents and Settings\Rutkowski\Moje dokumenty\Downloads\cover_3db517e4b1aa3bb732998a9ef1a430f7549da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429132"/>
            <a:ext cx="1643042" cy="242886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285984" y="5857893"/>
            <a:ext cx="5715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Wywiad ten możesz znaleźć na stronie internetowej : </a:t>
            </a:r>
          </a:p>
          <a:p>
            <a:endParaRPr lang="pl-PL" sz="1400" dirty="0" smtClean="0"/>
          </a:p>
          <a:p>
            <a:r>
              <a:rPr lang="pl-PL" sz="1400" b="1" dirty="0" err="1" smtClean="0"/>
              <a:t>www.lo.zyrardow.edu.pl</a:t>
            </a:r>
            <a:endParaRPr lang="pl-PL" sz="1400" b="1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Wywiad z Agnieszką Sznajder </a:t>
            </a:r>
            <a:br>
              <a:rPr lang="pl-PL" sz="3200" dirty="0" smtClean="0"/>
            </a:br>
            <a:r>
              <a:rPr lang="pl-PL" sz="3200" dirty="0" smtClean="0"/>
              <a:t>30 października 2012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873042"/>
          </a:xfrm>
        </p:spPr>
        <p:txBody>
          <a:bodyPr>
            <a:noAutofit/>
          </a:bodyPr>
          <a:lstStyle/>
          <a:p>
            <a:pPr lvl="0"/>
            <a:r>
              <a:rPr lang="pl-PL" sz="2000" dirty="0" smtClean="0"/>
              <a:t>Ta rozmówczyni zwróciła szczególna uwagę na ciągle zauważaną w polskiej edukacji presję stereotypów płci w kwestii wyborów przez dziewczęta i chłopców kierunków kształcenia. </a:t>
            </a:r>
          </a:p>
          <a:p>
            <a:pPr lvl="0"/>
            <a:r>
              <a:rPr lang="pl-PL" sz="2000" i="1" dirty="0" err="1" smtClean="0"/>
              <a:t>Gender</a:t>
            </a:r>
            <a:r>
              <a:rPr lang="pl-PL" sz="2000" dirty="0" smtClean="0"/>
              <a:t>  wg niej może zniechęcać dziewczęta do inwestowania w karierę zawodową, może przesądzać o „nierówności” szans osiągnięcia  sukcesu naukowego czy zawodowego przy podobnym nakładzie pracy.</a:t>
            </a:r>
          </a:p>
          <a:p>
            <a:pPr lvl="0"/>
            <a:r>
              <a:rPr lang="pl-PL" sz="2000" dirty="0" smtClean="0"/>
              <a:t>Uwzględnianie genderowej perspektywy w sposobie patrzenia na różne kwestie w życiu, pozwala świadomiej decydować o ważnych wyborach z nim związanych. </a:t>
            </a:r>
          </a:p>
          <a:p>
            <a:pPr lvl="0"/>
            <a:r>
              <a:rPr lang="pl-PL" sz="2000" dirty="0" smtClean="0"/>
              <a:t>Może także uczynić nas ludźmi otwartymi na autentyczne potrzeby innych ludzi i zachęcić nas do akceptowania ich odmiennych od tradycyjnych wyborów.</a:t>
            </a:r>
          </a:p>
          <a:p>
            <a:pPr lvl="0">
              <a:buNone/>
            </a:pPr>
            <a:r>
              <a:rPr lang="pl-PL" sz="2000" dirty="0" smtClean="0"/>
              <a:t> </a:t>
            </a:r>
          </a:p>
          <a:p>
            <a:pPr lvl="0">
              <a:buNone/>
            </a:pPr>
            <a:endParaRPr lang="pl-PL" sz="2000" dirty="0" smtClean="0"/>
          </a:p>
          <a:p>
            <a:pPr>
              <a:buNone/>
            </a:pPr>
            <a:endParaRPr lang="pl-PL" sz="2000" dirty="0"/>
          </a:p>
        </p:txBody>
      </p:sp>
      <p:pic>
        <p:nvPicPr>
          <p:cNvPr id="15362" name="Picture 2" descr="C:\Documents and Settings\Rutkowski\Moje dokumenty\Downloads\228_gender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5000636"/>
            <a:ext cx="2428892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Calibri" pitchFamily="34" charset="0"/>
              </a:rPr>
              <a:t>Wywiad z   Martą </a:t>
            </a:r>
            <a:r>
              <a:rPr lang="pl-PL" sz="3200" dirty="0" err="1" smtClean="0">
                <a:latin typeface="Calibri" pitchFamily="34" charset="0"/>
              </a:rPr>
              <a:t>Siciarek</a:t>
            </a:r>
            <a:r>
              <a:rPr lang="pl-PL" sz="3200" dirty="0" smtClean="0">
                <a:latin typeface="Calibri" pitchFamily="34" charset="0"/>
              </a:rPr>
              <a:t>      </a:t>
            </a:r>
            <a:br>
              <a:rPr lang="pl-PL" sz="3200" dirty="0" smtClean="0">
                <a:latin typeface="Calibri" pitchFamily="34" charset="0"/>
              </a:rPr>
            </a:br>
            <a:r>
              <a:rPr lang="pl-PL" sz="3200" dirty="0" smtClean="0">
                <a:latin typeface="Calibri" pitchFamily="34" charset="0"/>
              </a:rPr>
              <a:t>18 października 2012</a:t>
            </a:r>
            <a:endParaRPr lang="pl-PL" sz="3200" dirty="0">
              <a:latin typeface="Calibri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99692"/>
            <a:ext cx="8964488" cy="5301208"/>
          </a:xfrm>
        </p:spPr>
        <p:txBody>
          <a:bodyPr>
            <a:noAutofit/>
          </a:bodyPr>
          <a:lstStyle/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Ta rozmówczyni zwróciła uwagę na nowe aspekty tematu, wyjaśniała przekonująco, że </a:t>
            </a:r>
            <a:r>
              <a:rPr lang="pl-PL" sz="2000" i="1" dirty="0" err="1" smtClean="0"/>
              <a:t>gender</a:t>
            </a:r>
            <a:r>
              <a:rPr lang="pl-PL" sz="2000" dirty="0" smtClean="0"/>
              <a:t> towarzyszy wychowaniu i wszelkim formom socjalizacji.</a:t>
            </a:r>
          </a:p>
          <a:p>
            <a:pPr algn="just"/>
            <a:r>
              <a:rPr lang="pl-PL" sz="2000" dirty="0" smtClean="0"/>
              <a:t> Jego wpływ zaczyna się niemal od urodzenia dziecka. </a:t>
            </a:r>
          </a:p>
          <a:p>
            <a:pPr algn="just">
              <a:buNone/>
            </a:pPr>
            <a:endParaRPr lang="pl-PL" sz="2000" dirty="0" smtClean="0"/>
          </a:p>
          <a:p>
            <a:pPr algn="just"/>
            <a:r>
              <a:rPr lang="pl-PL" sz="2000" dirty="0" smtClean="0"/>
              <a:t>Rodzice opiekując się dzieckiem i wychowując je, najczęściej  uwzględniają rezerwowane przez tradycję odmienne wzorce dla chłopców i dla dziewczynek. </a:t>
            </a:r>
          </a:p>
          <a:p>
            <a:pPr algn="just"/>
            <a:r>
              <a:rPr lang="pl-PL" sz="2000" dirty="0" smtClean="0"/>
              <a:t>Taki sposób kształtowania człowieka  to wtłaczanie indywidualności w dobrze znane sztywne role, które tzw. ogół społeczny zdecydowanie akceptuje.</a:t>
            </a:r>
          </a:p>
          <a:p>
            <a:pPr algn="just">
              <a:buNone/>
            </a:pPr>
            <a:endParaRPr lang="pl-PL" sz="2000" dirty="0" smtClean="0"/>
          </a:p>
          <a:p>
            <a:pPr algn="just"/>
            <a:r>
              <a:rPr lang="pl-PL" sz="2000" dirty="0" smtClean="0"/>
              <a:t>Wpływ </a:t>
            </a:r>
            <a:r>
              <a:rPr lang="pl-PL" sz="2000" i="1" dirty="0" err="1" smtClean="0"/>
              <a:t>genderu</a:t>
            </a:r>
            <a:r>
              <a:rPr lang="pl-PL" sz="2000" dirty="0" smtClean="0"/>
              <a:t> towarzyszy pobytowi dziecka już w przedszkolu i podczas całego procesu nauki- warto zrozumieć negatywne przejawy tego zjawiska i przeciwdziałać im skutecznie.</a:t>
            </a:r>
          </a:p>
          <a:p>
            <a:pPr lvl="0">
              <a:buNone/>
            </a:pPr>
            <a:endParaRPr lang="pl-PL" sz="2800" dirty="0" smtClean="0"/>
          </a:p>
          <a:p>
            <a:pPr>
              <a:buNone/>
            </a:pPr>
            <a:endParaRPr lang="pl-PL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Najważniejsze cele </a:t>
            </a:r>
            <a:br>
              <a:rPr lang="pl-PL" sz="3200" dirty="0" smtClean="0"/>
            </a:br>
            <a:r>
              <a:rPr lang="pl-PL" sz="3200" dirty="0" smtClean="0"/>
              <a:t>Kampanii  GENDER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 smtClean="0"/>
              <a:t>Uświadamianie potrzeby poszanowania idei równości płci.</a:t>
            </a:r>
          </a:p>
          <a:p>
            <a:pPr algn="just">
              <a:buNone/>
            </a:pPr>
            <a:endParaRPr lang="pl-PL" sz="2400" dirty="0" smtClean="0"/>
          </a:p>
          <a:p>
            <a:pPr algn="just"/>
            <a:r>
              <a:rPr lang="pl-PL" sz="2400" dirty="0" smtClean="0"/>
              <a:t>Rozpowszechnianie wiedzy o prawach człowieka,  ze szczególnym uwzględnieniem praw kobiet/dziewcząt  w Polsce.</a:t>
            </a:r>
          </a:p>
          <a:p>
            <a:pPr algn="just">
              <a:buNone/>
            </a:pPr>
            <a:endParaRPr lang="pl-PL" sz="2400" dirty="0" smtClean="0"/>
          </a:p>
          <a:p>
            <a:pPr algn="just"/>
            <a:r>
              <a:rPr lang="pl-PL" sz="2400" dirty="0" smtClean="0"/>
              <a:t>Wzmacnianie krytycznego stosunku do presji stereotypów w zakresie ról płci w różnych obszarach życia oraz uwrażliwianie przeciwko przemocy i wszelkim formom dyskryminacji .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latin typeface="Calibri" pitchFamily="34" charset="0"/>
              </a:rPr>
              <a:t>Ekspozycja na korytarzach naszej szkoły – </a:t>
            </a:r>
            <a:br>
              <a:rPr lang="pl-PL" sz="3200" dirty="0" smtClean="0">
                <a:latin typeface="Calibri" pitchFamily="34" charset="0"/>
              </a:rPr>
            </a:br>
            <a:r>
              <a:rPr lang="pl-PL" sz="3200" dirty="0" smtClean="0">
                <a:latin typeface="Calibri" pitchFamily="34" charset="0"/>
              </a:rPr>
              <a:t>O czym jest nowy </a:t>
            </a:r>
            <a:r>
              <a:rPr lang="pl-PL" sz="3200" i="1" dirty="0" smtClean="0">
                <a:latin typeface="Calibri" pitchFamily="34" charset="0"/>
              </a:rPr>
              <a:t>Comenius</a:t>
            </a:r>
            <a:r>
              <a:rPr lang="pl-PL" sz="3200" dirty="0" smtClean="0">
                <a:latin typeface="Calibri" pitchFamily="34" charset="0"/>
              </a:rPr>
              <a:t>?</a:t>
            </a:r>
            <a:endParaRPr lang="pl-PL" sz="3200" dirty="0">
              <a:latin typeface="Calibri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pPr algn="just"/>
            <a:endParaRPr lang="pl-PL" sz="2400" dirty="0" smtClean="0"/>
          </a:p>
          <a:p>
            <a:pPr algn="just"/>
            <a:r>
              <a:rPr lang="pl-PL" sz="2400" dirty="0" smtClean="0"/>
              <a:t>Głównym celem tej ekspozycji było zapoznanie uczniów z problemami dotyczącymi dyskryminacji oraz przedstawienie problematyki aktualnej edycji projektu Comenius, w tym- zagadnień </a:t>
            </a:r>
            <a:r>
              <a:rPr lang="pl-PL" sz="2400" i="1" dirty="0" err="1" smtClean="0"/>
              <a:t>Gender</a:t>
            </a:r>
            <a:r>
              <a:rPr lang="pl-PL" sz="2400" dirty="0" smtClean="0"/>
              <a:t> i </a:t>
            </a:r>
            <a:r>
              <a:rPr lang="pl-PL" sz="2400" i="1" dirty="0" err="1" smtClean="0"/>
              <a:t>Gender</a:t>
            </a:r>
            <a:r>
              <a:rPr lang="pl-PL" sz="2400" i="1" dirty="0" smtClean="0"/>
              <a:t> Mainstreaming.</a:t>
            </a:r>
          </a:p>
          <a:p>
            <a:pPr algn="just"/>
            <a:endParaRPr lang="pl-PL" sz="2400" dirty="0" smtClean="0"/>
          </a:p>
          <a:p>
            <a:pPr algn="just">
              <a:buNone/>
            </a:pPr>
            <a:endParaRPr lang="pl-PL" sz="2400" dirty="0" smtClean="0"/>
          </a:p>
          <a:p>
            <a:pPr algn="just"/>
            <a:r>
              <a:rPr lang="pl-PL" sz="2400" dirty="0" smtClean="0"/>
              <a:t>Wystawa eksponowała główne wątki naszego projektu.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098" name="Picture 2" descr="C:\Documents and Settings\Rutkowski\Pulpit\Od Bożeny\ekspozycja kampanii gender\DSC0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92888" cy="507106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843808" y="609329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Czym jest dyskryminacja?</a:t>
            </a:r>
            <a:endParaRPr lang="pl-PL" sz="3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5576" y="530120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Co to jest </a:t>
            </a:r>
            <a:r>
              <a:rPr lang="pl-PL" sz="3200" i="1" dirty="0" err="1" smtClean="0"/>
              <a:t>gender</a:t>
            </a:r>
            <a:r>
              <a:rPr lang="pl-PL" sz="3200" dirty="0" smtClean="0"/>
              <a:t>?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075" name="Picture 3" descr="C:\Documents and Settings\Rutkowski\Pulpit\Od Bożeny\ekspozycja kampanii gender\DSC0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67179"/>
            <a:ext cx="8322712" cy="549082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</a:t>
            </a:r>
            <a:r>
              <a:rPr lang="pl-PL" sz="2800" dirty="0" smtClean="0"/>
              <a:t>Czy znamy mechanizm dyskryminacji?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031432" y="62068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Jakie grupy są dyskryminowane?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2" name="Picture 2" descr="C:\Documents and Settings\Rutkowski\Pulpit\Od Bożeny\ekspozycja kampanii gender\DSC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55069"/>
            <a:ext cx="8136904" cy="610293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915816" y="18864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Czym jest Wendo?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89269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146" name="Picture 2" descr="C:\Documents and Settings\Rutkowski\Pulpit\Od Bożeny\ekspozycja kampanii gender\DSC01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35" y="-1"/>
            <a:ext cx="4659065" cy="685800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14282" y="1000108"/>
            <a:ext cx="34563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RASIZM – </a:t>
            </a:r>
          </a:p>
          <a:p>
            <a:r>
              <a:rPr lang="pl-PL" sz="2400" dirty="0" smtClean="0"/>
              <a:t>problem codzienny</a:t>
            </a:r>
          </a:p>
          <a:p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Warsztaty </a:t>
            </a:r>
            <a:r>
              <a:rPr lang="pl-PL" sz="2400" dirty="0" err="1" smtClean="0"/>
              <a:t>antydyskryminacyjne</a:t>
            </a:r>
            <a:r>
              <a:rPr lang="pl-PL" sz="2400" dirty="0" smtClean="0"/>
              <a:t> –jak można oduczyć się uprzedzeń?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2446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170" name="Picture 2" descr="C:\Documents and Settings\Rutkowski\Pulpit\Od Bożeny\ekspozycja kampanii gender\DSC01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1"/>
            <a:ext cx="8208912" cy="566982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259632" y="602128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Co wiemy na temat kultury romskiej?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23528" y="1600201"/>
            <a:ext cx="133672" cy="46064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8194" name="Picture 2" descr="C:\Documents and Settings\Rutkowski\Pulpit\Od Bożeny\ekspozycja kampanii gender\DSC0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15693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331640" y="633478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Czy wiesz kim była OLIMPIA DE GOUGES?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5719" cy="580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23528" y="1600201"/>
            <a:ext cx="133672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9218" name="Picture 2" descr="C:\Documents and Settings\Rutkowski\Pulpit\Od Bożeny\ekspozycja kampanii gender\DSC0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6064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643042" y="5903893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Jakie są ważne umiejętności młodzieżowego lidera działań społecznych?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 flipV="1">
            <a:off x="323528" y="188640"/>
            <a:ext cx="133672" cy="14401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05680" cy="1726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42" name="Picture 2" descr="C:\Documents and Settings\Rutkowski\Pulpit\Od Bożeny\ekspozycja kampanii gender\DSC01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130" y="0"/>
            <a:ext cx="5537870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162880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Poznajmy swoje prawa!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95536" y="274638"/>
            <a:ext cx="61664" cy="1138138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31663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1266" name="Picture 2" descr="C:\Documents and Settings\Rutkowski\Pulpit\Od Bożeny\ekspozycja kampanii gender\DSC0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962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286380" y="1772816"/>
            <a:ext cx="31740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 smtClean="0"/>
          </a:p>
          <a:p>
            <a:endParaRPr lang="pl-PL" sz="2800" dirty="0" smtClean="0"/>
          </a:p>
          <a:p>
            <a:r>
              <a:rPr lang="pl-PL" sz="4000" dirty="0" smtClean="0"/>
              <a:t>Przemoc wobec kobiet </a:t>
            </a:r>
          </a:p>
          <a:p>
            <a:r>
              <a:rPr lang="pl-PL" sz="4000" dirty="0" smtClean="0"/>
              <a:t>na świecie! 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Strategie </a:t>
            </a:r>
            <a:br>
              <a:rPr lang="pl-PL" sz="3200" dirty="0" smtClean="0"/>
            </a:br>
            <a:r>
              <a:rPr lang="pl-PL" sz="3200" dirty="0" smtClean="0"/>
              <a:t>Kampanii  GENDER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 smtClean="0"/>
              <a:t>Oferta uczestnictwa jest kierowana do wszystkich uczniów i uczennic zainteresowanych problematyką.</a:t>
            </a:r>
          </a:p>
          <a:p>
            <a:pPr algn="just"/>
            <a:r>
              <a:rPr lang="pl-PL" sz="2400" dirty="0" smtClean="0"/>
              <a:t>Realizowana jest we współpracy  z kilkoma organizacjami wspierającymi edukację na rzecz kształtowania postaw </a:t>
            </a:r>
            <a:r>
              <a:rPr lang="pl-PL" sz="2400" dirty="0" err="1" smtClean="0"/>
              <a:t>antydyskryminacyjnych</a:t>
            </a:r>
            <a:r>
              <a:rPr lang="pl-PL" sz="2400" dirty="0" smtClean="0"/>
              <a:t>- przykład nowoczesnego wzmacniania zasobów szkoły.</a:t>
            </a:r>
          </a:p>
          <a:p>
            <a:pPr algn="just"/>
            <a:r>
              <a:rPr lang="pl-PL" sz="2400" dirty="0" smtClean="0"/>
              <a:t> Ma służyć zdobywaniu wiedzy na temat </a:t>
            </a:r>
            <a:r>
              <a:rPr lang="pl-PL" sz="2400" i="1" dirty="0" err="1" smtClean="0"/>
              <a:t>gender</a:t>
            </a:r>
            <a:r>
              <a:rPr lang="pl-PL" sz="2400" dirty="0" smtClean="0"/>
              <a:t> i rozwojowi umiejętności związanych z wykorzystywaniem tej perspektywy.</a:t>
            </a:r>
          </a:p>
          <a:p>
            <a:pPr algn="just"/>
            <a:r>
              <a:rPr lang="pl-PL" sz="2400" dirty="0" smtClean="0"/>
              <a:t>Ma sprzyjać promowaniu liczniejszego udziału kobiet/dziewcząt w życiu społecznym, ekonomicznym i politycznym.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23528" y="274638"/>
            <a:ext cx="133672" cy="13002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74868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2291" name="Picture 3" descr="C:\Documents and Settings\Rutkowski\Pulpit\Od Bożeny\ekspozycja kampanii gender\DSC01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6380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436096" y="2204864"/>
            <a:ext cx="3059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Kalendarium praw człowieka- </a:t>
            </a:r>
          </a:p>
          <a:p>
            <a:r>
              <a:rPr lang="pl-PL" sz="2800" dirty="0" smtClean="0"/>
              <a:t>eksponujemy prawa kobiet chroniące je przed dyskryminacją!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23528" y="116632"/>
            <a:ext cx="79208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3600" dirty="0" smtClean="0"/>
              <a:t>Ankieta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3314" name="Picture 2" descr="C:\Documents and Settings\Rutkowski\Pulpit\Od Bożeny\ekspozycja kampanii gender\DSC0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834769"/>
            <a:ext cx="5364088" cy="402323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95536" y="69269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Wśród uczniów klas 1 i 2 została przeprowadzona ankieta dotycząca zainteresowania gazetką  na ekspozycji.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95536" y="14847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WYNIKI: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23528" y="191683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180 uczniów nie zwróciło na nią uwagi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83968" y="1988840"/>
            <a:ext cx="316835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151 uczniów ZWRÓCIŁO na nią uwagę.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3140968"/>
            <a:ext cx="2880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Artykuły raczej nie przykuły uwagi  74 uczniów.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Może to być niepokojące…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Ale aż 46 uczniów potrafiło wymienić tytuły artykułów,  które  znalazły się na gazetce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Akcja plakatowa!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112568"/>
          </a:xfrm>
        </p:spPr>
        <p:txBody>
          <a:bodyPr>
            <a:normAutofit/>
          </a:bodyPr>
          <a:lstStyle/>
          <a:p>
            <a:endParaRPr lang="pl-PL" sz="2400" dirty="0" smtClean="0"/>
          </a:p>
          <a:p>
            <a:pPr algn="just"/>
            <a:r>
              <a:rPr lang="pl-PL" sz="2400" dirty="0" smtClean="0"/>
              <a:t>Uczniowie klasy 2b mieli za zadanie wykonać pracę, która ma na celu popularyzację  wiedzy na temat równości bądź jej braku, niepełnosprawności, ras oraz preferencji seksualnych.</a:t>
            </a:r>
          </a:p>
          <a:p>
            <a:pPr algn="just">
              <a:buNone/>
            </a:pPr>
            <a:endParaRPr lang="pl-PL" sz="2400" dirty="0" smtClean="0"/>
          </a:p>
          <a:p>
            <a:pPr algn="just"/>
            <a:r>
              <a:rPr lang="pl-PL" sz="2400" dirty="0" smtClean="0"/>
              <a:t>Powstało kilkanaście prac graficznych, które promują postawę równości, odrzucającą stereotypy. Plakaty  obiektywnie przedstawiają uwarunkowania różnorodności, która jest naturą świata żywego i wynikiem jego ewolucji, nie może zaś być podstawą różnicowania praw lub uzasadnieniem odmiennego postrzegania i traktowania kogokolwiek.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Plakaty promujące równość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6386" name="Picture 2" descr="C:\Documents and Settings\Rutkowski\Pulpit\Od Bożeny\ekspozycja kampanii gender\DSC01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70239"/>
            <a:ext cx="4716016" cy="628776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08104" y="227687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Inny wygląd, </a:t>
            </a:r>
          </a:p>
          <a:p>
            <a:r>
              <a:rPr lang="pl-PL" sz="2800" dirty="0" smtClean="0"/>
              <a:t>prawa  te same!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7411" name="Picture 3" descr="C:\Documents and Settings\Rutkowski\Pulpit\Od Bożeny\ekspozycja kampanii gender\DSC01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187624" y="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Równość płci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8434" name="Picture 2" descr="C:\Documents and Settings\Rutkowski\Pulpit\Od Bożeny\ekspozycja kampanii gender\DSC01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4437"/>
            <a:ext cx="9144000" cy="618356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67544" y="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Homoseksualizm to kwestia biologii, nie wyboru!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86800" y="5877272"/>
            <a:ext cx="205680" cy="52352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19458" name="Picture 2" descr="C:\Documents and Settings\Rutkowski\Pulpit\Od Bożeny\ekspozycja kampanii gender\DSC01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371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80112" y="2420888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RÓŻNI</a:t>
            </a:r>
          </a:p>
          <a:p>
            <a:r>
              <a:rPr lang="pl-PL" sz="6000" dirty="0" smtClean="0"/>
              <a:t>RÓWNI</a:t>
            </a:r>
            <a:endParaRPr lang="pl-P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301608" cy="146875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 </a:t>
            </a:r>
            <a:r>
              <a:rPr lang="pl-PL" sz="3200" dirty="0" smtClean="0"/>
              <a:t>Artykuł w gazecie  lokalnej  „Tydzień Żyrardowa” ( wydanie z 27.11.2012r)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5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„ </a:t>
            </a:r>
            <a:r>
              <a:rPr lang="pl-PL" sz="2400" dirty="0" smtClean="0">
                <a:latin typeface="Segoe Script" pitchFamily="34" charset="0"/>
              </a:rPr>
              <a:t>Temat trwającej w LO im. S. Żeromskiego edycji projektu „Comenius” jest ściśle związany z niezbyt zrozumiałym dla wielu z nas pojęciem </a:t>
            </a:r>
            <a:r>
              <a:rPr lang="pl-PL" sz="2400" dirty="0" err="1" smtClean="0">
                <a:latin typeface="Segoe Script" pitchFamily="34" charset="0"/>
              </a:rPr>
              <a:t>gender</a:t>
            </a:r>
            <a:r>
              <a:rPr lang="pl-PL" sz="2400" dirty="0" smtClean="0">
                <a:latin typeface="Segoe Script" pitchFamily="34" charset="0"/>
              </a:rPr>
              <a:t>. Uczniowie, którzy angażują się w to przedsięwzięcie, mają szanse na zapoznanie się z tym pojęciem poprzez  udział w warsztatach, lekturę gazetki znajdującej się na korytarzu szkolnym oraz drogą rozmowy czy wykonywania wywiadów z osobami zajmującymi się tematyką równości szans na co dzień…”</a:t>
            </a:r>
            <a:endParaRPr lang="pl-PL" sz="24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 flipV="1">
            <a:off x="8625136" y="6398425"/>
            <a:ext cx="123328" cy="1269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92080" y="404664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Szczęśliwe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w bardziej </a:t>
            </a:r>
            <a:r>
              <a:rPr lang="pl-PL" sz="3200" b="1" dirty="0" smtClean="0"/>
              <a:t>równościowy sposób </a:t>
            </a:r>
          </a:p>
          <a:p>
            <a:pPr algn="ctr"/>
            <a:r>
              <a:rPr lang="pl-PL" sz="3200" b="1" dirty="0" smtClean="0"/>
              <a:t>niż nasze „babki </a:t>
            </a:r>
          </a:p>
          <a:p>
            <a:pPr algn="ctr"/>
            <a:r>
              <a:rPr lang="pl-PL" sz="3200" b="1" dirty="0" smtClean="0"/>
              <a:t>i matki” ?</a:t>
            </a:r>
            <a:endParaRPr lang="pl-PL" sz="3200" b="1" dirty="0"/>
          </a:p>
        </p:txBody>
      </p:sp>
      <p:pic>
        <p:nvPicPr>
          <p:cNvPr id="1027" name="Picture 3" descr="C:\Documents and Settings\Rutkowski\Pulpit\Od Bożeny\DSC01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02"/>
            <a:ext cx="5148064" cy="686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Zadania Kampanii </a:t>
            </a:r>
            <a:r>
              <a:rPr lang="pl-PL" sz="3200" dirty="0" err="1" smtClean="0"/>
              <a:t>Gender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400" dirty="0" smtClean="0"/>
              <a:t>Przygotowanie gazetki szkolnej;</a:t>
            </a:r>
          </a:p>
          <a:p>
            <a:pPr algn="just"/>
            <a:r>
              <a:rPr lang="pl-PL" sz="2400" dirty="0" smtClean="0"/>
              <a:t>Uczestnictwo w  lekcjach uwzględniających problematykę </a:t>
            </a:r>
            <a:r>
              <a:rPr lang="pl-PL" sz="2400" b="1" i="1" dirty="0" err="1" smtClean="0"/>
              <a:t>gender</a:t>
            </a:r>
            <a:r>
              <a:rPr lang="pl-PL" sz="2400" i="1" dirty="0" smtClean="0"/>
              <a:t> </a:t>
            </a:r>
            <a:r>
              <a:rPr lang="pl-PL" sz="2400" dirty="0" smtClean="0"/>
              <a:t>(biologia i godziny wychowawcze);</a:t>
            </a:r>
          </a:p>
          <a:p>
            <a:pPr algn="just"/>
            <a:r>
              <a:rPr lang="pl-PL" sz="2400" dirty="0" smtClean="0"/>
              <a:t>Akcja plakatowa ;</a:t>
            </a:r>
          </a:p>
          <a:p>
            <a:pPr algn="just"/>
            <a:r>
              <a:rPr lang="pl-PL" sz="2400" dirty="0" smtClean="0"/>
              <a:t>Wywiady z działaczkami organizacji pozarządowych zajmującymi się pozaszkolną </a:t>
            </a:r>
            <a:r>
              <a:rPr lang="pl-PL" sz="2400" i="1" dirty="0" smtClean="0"/>
              <a:t>edukacją </a:t>
            </a:r>
            <a:r>
              <a:rPr lang="pl-PL" sz="2400" i="1" dirty="0" err="1" smtClean="0"/>
              <a:t>antydyskryminacyjną</a:t>
            </a:r>
            <a:r>
              <a:rPr lang="pl-PL" sz="2400" dirty="0" smtClean="0"/>
              <a:t>;</a:t>
            </a:r>
          </a:p>
          <a:p>
            <a:pPr algn="just"/>
            <a:r>
              <a:rPr lang="pl-PL" sz="2400" dirty="0" smtClean="0"/>
              <a:t>Umieszczenie artykułów na szkolnej stronie internetowej i w lokalnej prasie;</a:t>
            </a:r>
          </a:p>
          <a:p>
            <a:pPr algn="just"/>
            <a:r>
              <a:rPr lang="pl-PL" sz="2400" dirty="0" smtClean="0"/>
              <a:t>Badanie zainteresowania uczniów problematyką </a:t>
            </a:r>
            <a:r>
              <a:rPr lang="pl-PL" sz="2400" i="1" dirty="0" err="1" smtClean="0"/>
              <a:t>gender</a:t>
            </a:r>
            <a:r>
              <a:rPr lang="pl-PL" sz="2400" i="1" dirty="0" smtClean="0"/>
              <a:t> </a:t>
            </a:r>
            <a:r>
              <a:rPr lang="pl-PL" sz="2400" dirty="0" smtClean="0"/>
              <a:t>i stopnia zrozumienia wpływu tej perspektywy na życie w różnych obszarach;</a:t>
            </a:r>
          </a:p>
          <a:p>
            <a:pPr algn="just"/>
            <a:r>
              <a:rPr lang="pl-PL" sz="2400" dirty="0" smtClean="0"/>
              <a:t>Uczestnictwo w wykładzie -</a:t>
            </a:r>
            <a:r>
              <a:rPr lang="pl-PL" sz="2400" i="1" dirty="0" smtClean="0"/>
              <a:t>Równość szans kobiet i mężczyzn na rynku pracy</a:t>
            </a:r>
            <a:r>
              <a:rPr lang="pl-PL" sz="2400" dirty="0" smtClean="0"/>
              <a:t>. </a:t>
            </a:r>
            <a:r>
              <a:rPr lang="pl-PL" sz="2400" dirty="0" err="1" smtClean="0"/>
              <a:t>Prow</a:t>
            </a:r>
            <a:r>
              <a:rPr lang="pl-PL" sz="2400" dirty="0" smtClean="0"/>
              <a:t>. Pani Agnieszki Sznajder ;</a:t>
            </a:r>
          </a:p>
          <a:p>
            <a:pPr algn="just"/>
            <a:r>
              <a:rPr lang="pl-PL" sz="2400" dirty="0" smtClean="0"/>
              <a:t>Uczestnictwo w warsztatach </a:t>
            </a:r>
            <a:r>
              <a:rPr lang="pl-PL" sz="2400" i="1" dirty="0" smtClean="0"/>
              <a:t>Płeć społeczno-kulturowa i jej wpływ na wybory życiowe</a:t>
            </a:r>
            <a:r>
              <a:rPr lang="pl-PL" sz="2400" dirty="0" smtClean="0"/>
              <a:t>. </a:t>
            </a:r>
            <a:r>
              <a:rPr lang="pl-PL" sz="2400" dirty="0" err="1" smtClean="0"/>
              <a:t>Prow</a:t>
            </a:r>
            <a:r>
              <a:rPr lang="pl-PL" sz="2400" i="1" dirty="0" smtClean="0"/>
              <a:t>.</a:t>
            </a:r>
            <a:r>
              <a:rPr lang="pl-PL" sz="2400" dirty="0" smtClean="0"/>
              <a:t> Agnieszka Sznajder .</a:t>
            </a:r>
            <a:endParaRPr lang="pl-PL" sz="2400" i="1" dirty="0" smtClean="0"/>
          </a:p>
          <a:p>
            <a:pPr algn="just"/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Wywiady na temat roli </a:t>
            </a:r>
            <a:r>
              <a:rPr lang="pl-PL" sz="3200" i="1" dirty="0" err="1" smtClean="0"/>
              <a:t>gender</a:t>
            </a:r>
            <a:r>
              <a:rPr lang="pl-PL" sz="3200" i="1" dirty="0" smtClean="0"/>
              <a:t> </a:t>
            </a:r>
            <a:br>
              <a:rPr lang="pl-PL" sz="3200" i="1" dirty="0" smtClean="0"/>
            </a:br>
            <a:r>
              <a:rPr lang="pl-PL" sz="3200" dirty="0" smtClean="0"/>
              <a:t>w życiu społecznym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6793"/>
            <a:ext cx="9144000" cy="518457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Z </a:t>
            </a:r>
            <a:r>
              <a:rPr lang="pl-PL" sz="2400" b="1" dirty="0" smtClean="0"/>
              <a:t>Ewą Rutkowską </a:t>
            </a:r>
            <a:r>
              <a:rPr lang="pl-PL" sz="2400" dirty="0" smtClean="0"/>
              <a:t>-</a:t>
            </a:r>
            <a:r>
              <a:rPr lang="pl-PL" sz="2400" b="1" dirty="0" smtClean="0"/>
              <a:t> </a:t>
            </a:r>
            <a:r>
              <a:rPr lang="pl-PL" sz="2400" dirty="0" smtClean="0"/>
              <a:t>absolwentką filozofii (UW) i Szkoły Nauk Społecznych (PAN),współautorką m.in. poradnika dla nauczycieli </a:t>
            </a:r>
          </a:p>
          <a:p>
            <a:pPr algn="just">
              <a:buNone/>
            </a:pPr>
            <a:r>
              <a:rPr lang="pl-PL" sz="2400" dirty="0" smtClean="0"/>
              <a:t>i nauczycielek „Równa szkoła - edukacja wolna od dyskryminacji” oraz raportów przygotowanych dla Fundacji </a:t>
            </a:r>
            <a:r>
              <a:rPr lang="pl-PL" sz="2400" i="1" dirty="0" err="1" smtClean="0"/>
              <a:t>Feminoteka</a:t>
            </a:r>
            <a:r>
              <a:rPr lang="pl-PL" sz="2400" dirty="0" smtClean="0"/>
              <a:t> i Fundacji </a:t>
            </a:r>
            <a:r>
              <a:rPr lang="pl-PL" sz="2400" i="1" dirty="0" smtClean="0"/>
              <a:t>H. </a:t>
            </a:r>
            <a:r>
              <a:rPr lang="pl-PL" sz="2400" i="1" dirty="0" err="1" smtClean="0"/>
              <a:t>Boella</a:t>
            </a:r>
            <a:r>
              <a:rPr lang="pl-PL" sz="2400" i="1" dirty="0" smtClean="0"/>
              <a:t> </a:t>
            </a:r>
            <a:r>
              <a:rPr lang="pl-PL" sz="2400" dirty="0" smtClean="0"/>
              <a:t>dotyczących przemocy wobec kobiet  oraz </a:t>
            </a:r>
            <a:r>
              <a:rPr lang="pl-PL" sz="2400" dirty="0" err="1" smtClean="0"/>
              <a:t>Gender</a:t>
            </a:r>
            <a:r>
              <a:rPr lang="pl-PL" sz="2400" dirty="0" smtClean="0"/>
              <a:t> Mainstreaming w polskiej edukacji.</a:t>
            </a:r>
          </a:p>
          <a:p>
            <a:pPr algn="just">
              <a:buNone/>
            </a:pPr>
            <a:endParaRPr lang="pl-PL" sz="2400" dirty="0" smtClean="0"/>
          </a:p>
          <a:p>
            <a:pPr algn="just">
              <a:buNone/>
            </a:pPr>
            <a:r>
              <a:rPr lang="pl-PL" sz="2400" dirty="0" smtClean="0"/>
              <a:t>Z  </a:t>
            </a:r>
            <a:r>
              <a:rPr lang="pl-PL" sz="2400" b="1" dirty="0" smtClean="0"/>
              <a:t>Agnieszką Sznajder </a:t>
            </a:r>
            <a:r>
              <a:rPr lang="pl-PL" sz="2400" dirty="0" smtClean="0"/>
              <a:t>–</a:t>
            </a:r>
            <a:r>
              <a:rPr lang="pl-PL" sz="2400" b="1" dirty="0" smtClean="0"/>
              <a:t> </a:t>
            </a:r>
            <a:r>
              <a:rPr lang="pl-PL" sz="2400" dirty="0" err="1" smtClean="0"/>
              <a:t>edukatorką</a:t>
            </a:r>
            <a:r>
              <a:rPr lang="pl-PL" sz="2400" dirty="0" smtClean="0"/>
              <a:t> </a:t>
            </a:r>
            <a:r>
              <a:rPr lang="pl-PL" sz="2400" i="1" dirty="0" smtClean="0"/>
              <a:t>Towarzystwa Edukacji </a:t>
            </a:r>
            <a:r>
              <a:rPr lang="pl-PL" sz="2400" i="1" dirty="0" err="1" smtClean="0"/>
              <a:t>Antydyskryminacyjnej</a:t>
            </a:r>
            <a:r>
              <a:rPr lang="pl-PL" sz="2400" i="1" dirty="0" smtClean="0"/>
              <a:t>.</a:t>
            </a:r>
          </a:p>
          <a:p>
            <a:pPr algn="just">
              <a:buNone/>
            </a:pPr>
            <a:endParaRPr lang="pl-PL" sz="2400" dirty="0" smtClean="0"/>
          </a:p>
          <a:p>
            <a:pPr algn="just">
              <a:buNone/>
            </a:pPr>
            <a:r>
              <a:rPr lang="pl-PL" sz="2400" dirty="0" smtClean="0"/>
              <a:t>Z  </a:t>
            </a:r>
            <a:r>
              <a:rPr lang="pl-PL" sz="2400" b="1" dirty="0" smtClean="0"/>
              <a:t>Martą </a:t>
            </a:r>
            <a:r>
              <a:rPr lang="pl-PL" sz="2400" b="1" dirty="0" err="1" smtClean="0"/>
              <a:t>Siciarek</a:t>
            </a:r>
            <a:r>
              <a:rPr lang="pl-PL" sz="2400" dirty="0" smtClean="0"/>
              <a:t>-</a:t>
            </a:r>
            <a:r>
              <a:rPr lang="pl-PL" sz="2400" b="1" dirty="0" smtClean="0"/>
              <a:t> </a:t>
            </a:r>
            <a:r>
              <a:rPr lang="pl-PL" sz="2400" dirty="0" smtClean="0"/>
              <a:t>trenerką </a:t>
            </a:r>
            <a:r>
              <a:rPr lang="pl-PL" sz="2400" dirty="0" err="1" smtClean="0"/>
              <a:t>antydyskryminacyjną</a:t>
            </a:r>
            <a:r>
              <a:rPr lang="pl-PL" sz="2400" dirty="0" smtClean="0"/>
              <a:t> absolwentką </a:t>
            </a:r>
            <a:r>
              <a:rPr lang="pl-PL" sz="2400" i="1" dirty="0" smtClean="0"/>
              <a:t>Wilii Decjusza</a:t>
            </a:r>
            <a:r>
              <a:rPr lang="pl-PL" sz="2400" dirty="0" smtClean="0"/>
              <a:t>;</a:t>
            </a:r>
          </a:p>
          <a:p>
            <a:pPr algn="just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820472" cy="922114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Cele  i treści wykładu Agnieszki Sznajder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489654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pl-PL" sz="2400" u="sng" dirty="0" smtClean="0"/>
          </a:p>
          <a:p>
            <a:pPr algn="just">
              <a:buNone/>
            </a:pPr>
            <a:r>
              <a:rPr lang="pl-PL" sz="2400" u="sng" dirty="0" smtClean="0"/>
              <a:t>Cel: </a:t>
            </a:r>
            <a:r>
              <a:rPr lang="pl-PL" sz="2400" dirty="0" smtClean="0"/>
              <a:t>Przybliżenie młodzieży zasady </a:t>
            </a:r>
            <a:r>
              <a:rPr lang="pl-PL" sz="2400" i="1" dirty="0" smtClean="0"/>
              <a:t>równości szans </a:t>
            </a:r>
            <a:r>
              <a:rPr lang="pl-PL" sz="2400" dirty="0" smtClean="0"/>
              <a:t>kobiet i mężczyzn .</a:t>
            </a:r>
          </a:p>
          <a:p>
            <a:pPr algn="just">
              <a:buNone/>
            </a:pPr>
            <a:endParaRPr lang="pl-PL" sz="2400" dirty="0" smtClean="0"/>
          </a:p>
          <a:p>
            <a:pPr algn="just">
              <a:buNone/>
            </a:pPr>
            <a:r>
              <a:rPr lang="pl-PL" sz="2400" u="sng" dirty="0" smtClean="0"/>
              <a:t>Treści wykładu</a:t>
            </a:r>
            <a:r>
              <a:rPr lang="pl-PL" sz="2400" dirty="0" smtClean="0"/>
              <a:t>:</a:t>
            </a:r>
          </a:p>
          <a:p>
            <a:pPr algn="just">
              <a:buNone/>
            </a:pPr>
            <a:endParaRPr lang="pl-PL" sz="2400" dirty="0" smtClean="0"/>
          </a:p>
          <a:p>
            <a:pPr algn="just"/>
            <a:r>
              <a:rPr lang="pl-PL" sz="2400" dirty="0" smtClean="0"/>
              <a:t>Mity i fakty  odnoszące się do zasady równości szans.</a:t>
            </a:r>
          </a:p>
          <a:p>
            <a:pPr algn="just"/>
            <a:r>
              <a:rPr lang="pl-PL" sz="2400" dirty="0" smtClean="0"/>
              <a:t>Stereotypy płciowe: stereotyp kobiecości i męskości.</a:t>
            </a:r>
          </a:p>
          <a:p>
            <a:pPr algn="just"/>
            <a:r>
              <a:rPr lang="pl-PL" sz="2400" dirty="0" smtClean="0"/>
              <a:t>Zjawisko dyskryminacji na rynku pracy.</a:t>
            </a:r>
          </a:p>
          <a:p>
            <a:pPr algn="just"/>
            <a:r>
              <a:rPr lang="pl-PL" sz="2400" dirty="0" err="1" smtClean="0"/>
              <a:t>Gender</a:t>
            </a:r>
            <a:r>
              <a:rPr lang="pl-PL" sz="2400" dirty="0" smtClean="0"/>
              <a:t> Mainstreaming i polityka Unii Europejskiej w zakresie realizacji zasady równości szans kobiet i mężczyzn.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Warsztaty </a:t>
            </a:r>
            <a:r>
              <a:rPr lang="pl-PL" sz="3200" dirty="0" err="1" smtClean="0"/>
              <a:t>antydyskryminacyjne</a:t>
            </a:r>
            <a:r>
              <a:rPr lang="pl-PL" sz="3200" dirty="0" smtClean="0"/>
              <a:t>   </a:t>
            </a:r>
            <a:br>
              <a:rPr lang="pl-PL" sz="3200" dirty="0" smtClean="0"/>
            </a:br>
            <a:r>
              <a:rPr lang="pl-PL" sz="3200" dirty="0" smtClean="0"/>
              <a:t>30 października 2012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12567"/>
          </a:xfrm>
        </p:spPr>
        <p:txBody>
          <a:bodyPr/>
          <a:lstStyle/>
          <a:p>
            <a:pPr>
              <a:buNone/>
            </a:pPr>
            <a:endParaRPr lang="pl-PL" sz="2400" u="sng" dirty="0" smtClean="0"/>
          </a:p>
          <a:p>
            <a:pPr algn="just">
              <a:buNone/>
            </a:pPr>
            <a:r>
              <a:rPr lang="pl-PL" sz="2400" u="sng" dirty="0" smtClean="0"/>
              <a:t>Cel</a:t>
            </a:r>
            <a:r>
              <a:rPr lang="pl-PL" sz="2400" dirty="0" smtClean="0"/>
              <a:t>: Refleksja na temat płci społeczno-kulturowej i jej wpływu </a:t>
            </a:r>
          </a:p>
          <a:p>
            <a:pPr algn="just">
              <a:buNone/>
            </a:pPr>
            <a:r>
              <a:rPr lang="pl-PL" sz="2400" dirty="0" smtClean="0"/>
              <a:t>na wybory zawodowe i edukacyjne młodzieży.</a:t>
            </a:r>
          </a:p>
          <a:p>
            <a:pPr algn="just">
              <a:buNone/>
            </a:pPr>
            <a:endParaRPr lang="pl-PL" sz="2400" dirty="0" smtClean="0"/>
          </a:p>
          <a:p>
            <a:pPr algn="just">
              <a:buNone/>
            </a:pPr>
            <a:r>
              <a:rPr lang="pl-PL" sz="2400" u="sng" dirty="0" smtClean="0"/>
              <a:t>Treści warsztatu:</a:t>
            </a:r>
          </a:p>
          <a:p>
            <a:pPr algn="just">
              <a:buNone/>
            </a:pPr>
            <a:endParaRPr lang="pl-PL" sz="2400" i="1" u="sng" dirty="0" smtClean="0"/>
          </a:p>
          <a:p>
            <a:pPr algn="just"/>
            <a:r>
              <a:rPr lang="pl-PL" sz="2400" dirty="0" smtClean="0"/>
              <a:t>Płeć biologiczna a płeć społeczno – kulturowa.</a:t>
            </a:r>
          </a:p>
          <a:p>
            <a:pPr algn="just"/>
            <a:r>
              <a:rPr lang="pl-PL" sz="2400" dirty="0" smtClean="0"/>
              <a:t>Płeć a rynek pracy.</a:t>
            </a:r>
          </a:p>
          <a:p>
            <a:pPr algn="just"/>
            <a:r>
              <a:rPr lang="pl-PL" sz="2400" dirty="0" smtClean="0"/>
              <a:t>Reagowanie na dyskryminację wynikającą ze stereotypów płci.</a:t>
            </a:r>
          </a:p>
          <a:p>
            <a:pPr algn="just"/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20482" name="Picture 2" descr="C:\Documents and Settings\Rutkowski\Pulpit\Od Bożeny\warsztaty genderowe pazdziernik\DSC01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472382" cy="4104456"/>
          </a:xfrm>
          <a:prstGeom prst="rect">
            <a:avLst/>
          </a:prstGeom>
          <a:noFill/>
        </p:spPr>
      </p:pic>
      <p:pic>
        <p:nvPicPr>
          <p:cNvPr id="20483" name="Picture 3" descr="C:\Documents and Settings\Rutkowski\Pulpit\Od Bożeny\warsztaty genderowe pazdziernik\DSC01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024" y="3025360"/>
            <a:ext cx="5109976" cy="383264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979712" y="11663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Tak wyglądała praca na warsztatach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1506" name="Picture 2" descr="C:\Documents and Settings\Rutkowski\Pulpit\Od Bożeny\warsztaty genderowe pazdziernik\DSC01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15693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403648" y="630932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Praca w  jednej z grup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920</TotalTime>
  <Words>1608</Words>
  <Application>Microsoft Office PowerPoint</Application>
  <PresentationFormat>Pokaz na ekranie (4:3)</PresentationFormat>
  <Paragraphs>222</Paragraphs>
  <Slides>38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Moduł</vt:lpstr>
      <vt:lpstr>Projekt COMENIUS – Szkolna fabryka inicjatyw-równe obywatelstwo</vt:lpstr>
      <vt:lpstr>Najważniejsze cele  Kampanii  GENDER</vt:lpstr>
      <vt:lpstr>Strategie  Kampanii  GENDER</vt:lpstr>
      <vt:lpstr>Zadania Kampanii Gender</vt:lpstr>
      <vt:lpstr>Wywiady na temat roli gender  w życiu społecznym </vt:lpstr>
      <vt:lpstr>Cele  i treści wykładu Agnieszki Sznajder</vt:lpstr>
      <vt:lpstr>Warsztaty antydyskryminacyjne    30 października 2012</vt:lpstr>
      <vt:lpstr> </vt:lpstr>
      <vt:lpstr> </vt:lpstr>
      <vt:lpstr> </vt:lpstr>
      <vt:lpstr> </vt:lpstr>
      <vt:lpstr> </vt:lpstr>
      <vt:lpstr> </vt:lpstr>
      <vt:lpstr> </vt:lpstr>
      <vt:lpstr>                            Ankieta</vt:lpstr>
      <vt:lpstr>                          Ankieta</vt:lpstr>
      <vt:lpstr>Wywiad z Ewą Rutkowską   26 października 2012</vt:lpstr>
      <vt:lpstr>Wywiad z Agnieszką Sznajder  30 października 2012</vt:lpstr>
      <vt:lpstr>Wywiad z   Martą Siciarek       18 października 2012</vt:lpstr>
      <vt:lpstr>Ekspozycja na korytarzach naszej szkoły –  O czym jest nowy Comenius?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Ankieta</vt:lpstr>
      <vt:lpstr>Akcja plakatowa!</vt:lpstr>
      <vt:lpstr>Plakaty promujące równość</vt:lpstr>
      <vt:lpstr> </vt:lpstr>
      <vt:lpstr> </vt:lpstr>
      <vt:lpstr> </vt:lpstr>
      <vt:lpstr> Artykuł w gazecie  lokalnej  „Tydzień Żyrardowa” ( wydanie z 27.11.2012r)</vt:lpstr>
      <vt:lpstr> 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COMENIUS</dc:title>
  <dc:creator>Rutkowski</dc:creator>
  <cp:lastModifiedBy>Użytkownik</cp:lastModifiedBy>
  <cp:revision>122</cp:revision>
  <dcterms:created xsi:type="dcterms:W3CDTF">2012-12-06T20:18:18Z</dcterms:created>
  <dcterms:modified xsi:type="dcterms:W3CDTF">2013-03-16T18:01:21Z</dcterms:modified>
</cp:coreProperties>
</file>