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7" r:id="rId4"/>
    <p:sldId id="259" r:id="rId5"/>
    <p:sldId id="297" r:id="rId6"/>
    <p:sldId id="261" r:id="rId7"/>
    <p:sldId id="262" r:id="rId8"/>
    <p:sldId id="263" r:id="rId9"/>
    <p:sldId id="280" r:id="rId10"/>
    <p:sldId id="264" r:id="rId11"/>
    <p:sldId id="266" r:id="rId12"/>
    <p:sldId id="267" r:id="rId13"/>
    <p:sldId id="268" r:id="rId14"/>
    <p:sldId id="269" r:id="rId15"/>
    <p:sldId id="282" r:id="rId16"/>
    <p:sldId id="298"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59" d="100"/>
          <a:sy n="59" d="100"/>
        </p:scale>
        <p:origin x="-84" y="-1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5019" y="4953000"/>
            <a:ext cx="12197020"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8C697F0A-58F9-4311-8118-ED2852EFB5EA}" type="datetimeFigureOut">
              <a:rPr lang="pl-PL" smtClean="0"/>
              <a:pPr/>
              <a:t>2014-04-06</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623C663B-DCEE-4DD5-9B95-283AC434948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1481330"/>
            <a:ext cx="109728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623C663B-DCEE-4DD5-9B95-283AC434948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5351" y="274641"/>
            <a:ext cx="236996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41"/>
            <a:ext cx="84328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623C663B-DCEE-4DD5-9B95-283AC434948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623C663B-DCEE-4DD5-9B95-283AC434948A}"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623C663B-DCEE-4DD5-9B95-283AC434948A}" type="slidenum">
              <a:rPr lang="pl-PL" smtClean="0"/>
              <a:pPr/>
              <a:t>‹#›</a:t>
            </a:fld>
            <a:endParaRPr lang="pl-PL"/>
          </a:p>
        </p:txBody>
      </p:sp>
      <p:sp>
        <p:nvSpPr>
          <p:cNvPr id="7" name="Pag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623C663B-DCEE-4DD5-9B95-283AC434948A}"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109728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623C663B-DCEE-4DD5-9B95-283AC434948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623C663B-DCEE-4DD5-9B95-283AC434948A}"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8C697F0A-58F9-4311-8118-ED2852EFB5EA}" type="datetimeFigureOut">
              <a:rPr lang="pl-PL" smtClean="0"/>
              <a:pPr/>
              <a:t>2014-04-06</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623C663B-DCEE-4DD5-9B95-283AC434948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8969376" y="6407944"/>
            <a:ext cx="2560320" cy="365760"/>
          </a:xfrm>
        </p:spPr>
        <p:txBody>
          <a:bodyPr/>
          <a:lstStyle>
            <a:extLst/>
          </a:lstStyle>
          <a:p>
            <a:fld id="{8C697F0A-58F9-4311-8118-ED2852EFB5EA}" type="datetimeFigureOut">
              <a:rPr lang="pl-PL" smtClean="0"/>
              <a:pPr/>
              <a:t>2014-04-06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623C663B-DCEE-4DD5-9B95-283AC434948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8C697F0A-58F9-4311-8118-ED2852EFB5EA}" type="datetimeFigureOut">
              <a:rPr lang="pl-PL" smtClean="0"/>
              <a:pPr/>
              <a:t>2014-04-06</a:t>
            </a:fld>
            <a:endParaRPr lang="pl-PL"/>
          </a:p>
        </p:txBody>
      </p:sp>
      <p:sp>
        <p:nvSpPr>
          <p:cNvPr id="6" name="Symbol zastępczy stopki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623C663B-DCEE-4DD5-9B95-283AC434948A}" type="slidenum">
              <a:rPr lang="pl-PL" smtClean="0"/>
              <a:pPr/>
              <a:t>‹#›</a:t>
            </a:fld>
            <a:endParaRPr lang="pl-PL"/>
          </a:p>
        </p:txBody>
      </p:sp>
      <p:sp>
        <p:nvSpPr>
          <p:cNvPr id="2" name="Tytuł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C697F0A-58F9-4311-8118-ED2852EFB5EA}" type="datetimeFigureOut">
              <a:rPr lang="pl-PL" smtClean="0"/>
              <a:pPr/>
              <a:t>2014-04-06</a:t>
            </a:fld>
            <a:endParaRPr lang="pl-PL"/>
          </a:p>
        </p:txBody>
      </p:sp>
      <p:sp>
        <p:nvSpPr>
          <p:cNvPr id="22" name="Symbol zastępczy stopki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23C663B-DCEE-4DD5-9B95-283AC434948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6220" y="373488"/>
            <a:ext cx="10363200" cy="3606084"/>
          </a:xfrm>
        </p:spPr>
        <p:txBody>
          <a:bodyPr>
            <a:normAutofit fontScale="90000"/>
          </a:bodyPr>
          <a:lstStyle/>
          <a:p>
            <a:pPr algn="l"/>
            <a:r>
              <a:rPr lang="en-GB" sz="3200" dirty="0">
                <a:solidFill>
                  <a:srgbClr val="FF0000"/>
                </a:solidFill>
                <a:effectLst/>
                <a:latin typeface="Calibri" panose="020F0502020204030204" pitchFamily="34" charset="0"/>
              </a:rPr>
              <a:t>The righteous" are a challenge for us </a:t>
            </a:r>
            <a:r>
              <a:rPr lang="pl-PL" sz="3200" dirty="0">
                <a:solidFill>
                  <a:srgbClr val="FF0000"/>
                </a:solidFill>
                <a:effectLst/>
                <a:latin typeface="Calibri" panose="020F0502020204030204" pitchFamily="34" charset="0"/>
              </a:rPr>
              <a:t/>
            </a:r>
            <a:br>
              <a:rPr lang="pl-PL" sz="3200" dirty="0">
                <a:solidFill>
                  <a:srgbClr val="FF0000"/>
                </a:solidFill>
                <a:effectLst/>
                <a:latin typeface="Calibri" panose="020F0502020204030204" pitchFamily="34" charset="0"/>
              </a:rPr>
            </a:br>
            <a:r>
              <a:rPr lang="en-GB" sz="3200" dirty="0">
                <a:solidFill>
                  <a:srgbClr val="FF0000"/>
                </a:solidFill>
                <a:effectLst/>
                <a:latin typeface="Calibri" panose="020F0502020204030204" pitchFamily="34" charset="0"/>
              </a:rPr>
              <a:t>Activities commemorating the fact that </a:t>
            </a:r>
            <a:r>
              <a:rPr lang="pl-PL" sz="3200" dirty="0" smtClean="0">
                <a:solidFill>
                  <a:srgbClr val="FF0000"/>
                </a:solidFill>
                <a:effectLst/>
                <a:latin typeface="Calibri" panose="020F0502020204030204" pitchFamily="34" charset="0"/>
              </a:rPr>
              <a:t>Jan </a:t>
            </a:r>
            <a:r>
              <a:rPr lang="en-GB" sz="3200" dirty="0" err="1" smtClean="0">
                <a:solidFill>
                  <a:srgbClr val="FF0000"/>
                </a:solidFill>
                <a:effectLst/>
                <a:latin typeface="Calibri" panose="020F0502020204030204" pitchFamily="34" charset="0"/>
              </a:rPr>
              <a:t>Michał</a:t>
            </a:r>
            <a:r>
              <a:rPr lang="en-GB" sz="3200" dirty="0" smtClean="0">
                <a:solidFill>
                  <a:srgbClr val="FF0000"/>
                </a:solidFill>
                <a:effectLst/>
                <a:latin typeface="Calibri" panose="020F0502020204030204" pitchFamily="34" charset="0"/>
              </a:rPr>
              <a:t> </a:t>
            </a:r>
            <a:r>
              <a:rPr lang="en-GB" sz="3200" dirty="0" err="1">
                <a:solidFill>
                  <a:srgbClr val="FF0000"/>
                </a:solidFill>
                <a:effectLst/>
                <a:latin typeface="Calibri" panose="020F0502020204030204" pitchFamily="34" charset="0"/>
              </a:rPr>
              <a:t>Langiewicz</a:t>
            </a:r>
            <a:r>
              <a:rPr lang="en-GB" sz="3200" dirty="0">
                <a:solidFill>
                  <a:srgbClr val="FF0000"/>
                </a:solidFill>
                <a:effectLst/>
                <a:latin typeface="Calibri" panose="020F0502020204030204" pitchFamily="34" charset="0"/>
              </a:rPr>
              <a:t> – the former headmaster of LO </a:t>
            </a:r>
            <a:r>
              <a:rPr lang="en-GB" sz="3200" dirty="0" err="1">
                <a:solidFill>
                  <a:srgbClr val="FF0000"/>
                </a:solidFill>
                <a:effectLst/>
                <a:latin typeface="Calibri" panose="020F0502020204030204" pitchFamily="34" charset="0"/>
              </a:rPr>
              <a:t>im</a:t>
            </a:r>
            <a:r>
              <a:rPr lang="en-GB" sz="3200" dirty="0">
                <a:solidFill>
                  <a:srgbClr val="FF0000"/>
                </a:solidFill>
                <a:effectLst/>
                <a:latin typeface="Calibri" panose="020F0502020204030204" pitchFamily="34" charset="0"/>
              </a:rPr>
              <a:t>. S. </a:t>
            </a:r>
            <a:r>
              <a:rPr lang="en-GB" sz="3200" dirty="0" err="1">
                <a:solidFill>
                  <a:srgbClr val="FF0000"/>
                </a:solidFill>
                <a:effectLst/>
                <a:latin typeface="Calibri" panose="020F0502020204030204" pitchFamily="34" charset="0"/>
              </a:rPr>
              <a:t>Żeromskiego</a:t>
            </a:r>
            <a:r>
              <a:rPr lang="en-GB" sz="3200" dirty="0">
                <a:solidFill>
                  <a:srgbClr val="FF0000"/>
                </a:solidFill>
                <a:effectLst/>
                <a:latin typeface="Calibri" panose="020F0502020204030204" pitchFamily="34" charset="0"/>
              </a:rPr>
              <a:t> </a:t>
            </a:r>
            <a:r>
              <a:rPr lang="pl-PL" sz="3200" dirty="0" smtClean="0">
                <a:solidFill>
                  <a:srgbClr val="FF0000"/>
                </a:solidFill>
                <a:effectLst/>
                <a:latin typeface="Calibri" panose="020F0502020204030204" pitchFamily="34" charset="0"/>
              </a:rPr>
              <a:t/>
            </a:r>
            <a:br>
              <a:rPr lang="pl-PL" sz="3200" dirty="0" smtClean="0">
                <a:solidFill>
                  <a:srgbClr val="FF0000"/>
                </a:solidFill>
                <a:effectLst/>
                <a:latin typeface="Calibri" panose="020F0502020204030204" pitchFamily="34" charset="0"/>
              </a:rPr>
            </a:br>
            <a:r>
              <a:rPr lang="en-GB" sz="3200" dirty="0" smtClean="0">
                <a:solidFill>
                  <a:srgbClr val="FF0000"/>
                </a:solidFill>
                <a:effectLst/>
                <a:latin typeface="Calibri" panose="020F0502020204030204" pitchFamily="34" charset="0"/>
              </a:rPr>
              <a:t>[</a:t>
            </a:r>
            <a:r>
              <a:rPr lang="en-GB" sz="3200" dirty="0">
                <a:solidFill>
                  <a:srgbClr val="FF0000"/>
                </a:solidFill>
                <a:effectLst/>
                <a:latin typeface="Calibri" panose="020F0502020204030204" pitchFamily="34" charset="0"/>
              </a:rPr>
              <a:t>in the 60s and 70s of the 20</a:t>
            </a:r>
            <a:r>
              <a:rPr lang="en-GB" sz="3200" baseline="30000" dirty="0">
                <a:solidFill>
                  <a:srgbClr val="FF0000"/>
                </a:solidFill>
                <a:effectLst/>
                <a:latin typeface="Calibri" panose="020F0502020204030204" pitchFamily="34" charset="0"/>
              </a:rPr>
              <a:t>th</a:t>
            </a:r>
            <a:r>
              <a:rPr lang="en-GB" sz="3200" dirty="0">
                <a:solidFill>
                  <a:srgbClr val="FF0000"/>
                </a:solidFill>
                <a:effectLst/>
                <a:latin typeface="Calibri" panose="020F0502020204030204" pitchFamily="34" charset="0"/>
              </a:rPr>
              <a:t> century] - was awarded </a:t>
            </a:r>
            <a:r>
              <a:rPr lang="pl-PL" sz="3200" dirty="0" smtClean="0">
                <a:solidFill>
                  <a:srgbClr val="FF0000"/>
                </a:solidFill>
                <a:effectLst/>
                <a:latin typeface="Calibri" panose="020F0502020204030204" pitchFamily="34" charset="0"/>
              </a:rPr>
              <a:t/>
            </a:r>
            <a:br>
              <a:rPr lang="pl-PL" sz="3200" dirty="0" smtClean="0">
                <a:solidFill>
                  <a:srgbClr val="FF0000"/>
                </a:solidFill>
                <a:effectLst/>
                <a:latin typeface="Calibri" panose="020F0502020204030204" pitchFamily="34" charset="0"/>
              </a:rPr>
            </a:br>
            <a:r>
              <a:rPr lang="en-GB" sz="3200" dirty="0" smtClean="0">
                <a:solidFill>
                  <a:srgbClr val="FF0000"/>
                </a:solidFill>
                <a:effectLst/>
                <a:latin typeface="Calibri" panose="020F0502020204030204" pitchFamily="34" charset="0"/>
              </a:rPr>
              <a:t>a </a:t>
            </a:r>
            <a:r>
              <a:rPr lang="en-GB" sz="3200" dirty="0">
                <a:solidFill>
                  <a:srgbClr val="FF0000"/>
                </a:solidFill>
                <a:effectLst/>
                <a:latin typeface="Calibri" panose="020F0502020204030204" pitchFamily="34" charset="0"/>
              </a:rPr>
              <a:t>medal of the </a:t>
            </a:r>
            <a:r>
              <a:rPr lang="en-GB" sz="3200" u="sng" dirty="0">
                <a:solidFill>
                  <a:srgbClr val="FF0000"/>
                </a:solidFill>
                <a:effectLst/>
                <a:latin typeface="Calibri" panose="020F0502020204030204" pitchFamily="34" charset="0"/>
              </a:rPr>
              <a:t>Righteous Among the Nations </a:t>
            </a:r>
            <a:r>
              <a:rPr lang="pl-PL" sz="1600" dirty="0">
                <a:effectLst/>
              </a:rPr>
              <a:t/>
            </a:r>
            <a:br>
              <a:rPr lang="pl-PL" sz="1600" dirty="0">
                <a:effectLst/>
              </a:rPr>
            </a:br>
            <a:r>
              <a:rPr lang="pl-PL" sz="1600" dirty="0" smtClean="0">
                <a:effectLst/>
              </a:rPr>
              <a:t/>
            </a:r>
            <a:br>
              <a:rPr lang="pl-PL" sz="1600" dirty="0" smtClean="0">
                <a:effectLst/>
              </a:rPr>
            </a:br>
            <a:r>
              <a:rPr lang="pl-PL" sz="1600" dirty="0">
                <a:effectLst/>
              </a:rPr>
              <a:t/>
            </a:r>
            <a:br>
              <a:rPr lang="pl-PL" sz="1600" dirty="0">
                <a:effectLst/>
              </a:rPr>
            </a:br>
            <a:r>
              <a:rPr lang="pl-PL" sz="1600" dirty="0" smtClean="0">
                <a:effectLst/>
              </a:rPr>
              <a:t/>
            </a:r>
            <a:br>
              <a:rPr lang="pl-PL" sz="1600" dirty="0" smtClean="0">
                <a:effectLst/>
              </a:rPr>
            </a:br>
            <a:r>
              <a:rPr lang="pl-PL" sz="1600" dirty="0">
                <a:effectLst/>
              </a:rPr>
              <a:t/>
            </a:r>
            <a:br>
              <a:rPr lang="pl-PL" sz="1600" dirty="0">
                <a:effectLst/>
              </a:rPr>
            </a:br>
            <a:endParaRPr lang="pl-PL" sz="1600" dirty="0"/>
          </a:p>
        </p:txBody>
      </p:sp>
      <p:sp>
        <p:nvSpPr>
          <p:cNvPr id="3" name="Podtytuł 2"/>
          <p:cNvSpPr>
            <a:spLocks noGrp="1"/>
          </p:cNvSpPr>
          <p:nvPr>
            <p:ph type="subTitle" idx="1"/>
          </p:nvPr>
        </p:nvSpPr>
        <p:spPr>
          <a:xfrm>
            <a:off x="914400" y="5383161"/>
            <a:ext cx="10363200" cy="1194620"/>
          </a:xfrm>
        </p:spPr>
        <p:txBody>
          <a:bodyPr>
            <a:normAutofit/>
          </a:bodyPr>
          <a:lstStyle/>
          <a:p>
            <a:pPr algn="l"/>
            <a:r>
              <a:rPr lang="en-GB" b="1" dirty="0"/>
              <a:t>The last Comenius task in the Young Citizen </a:t>
            </a:r>
            <a:endParaRPr lang="pl-PL" b="1" dirty="0" smtClean="0"/>
          </a:p>
          <a:p>
            <a:r>
              <a:rPr lang="en-GB" b="1" dirty="0" smtClean="0"/>
              <a:t>programme </a:t>
            </a:r>
            <a:r>
              <a:rPr lang="en-GB" b="1" dirty="0"/>
              <a:t>of the Centre for Civic Education (III module)</a:t>
            </a:r>
            <a:endParaRPr lang="pl-PL" dirty="0"/>
          </a:p>
          <a:p>
            <a:pPr algn="r"/>
            <a:endParaRPr lang="pl-PL" dirty="0"/>
          </a:p>
        </p:txBody>
      </p:sp>
      <p:pic>
        <p:nvPicPr>
          <p:cNvPr id="1030" name="Picture 6" descr="https://encrypted-tbn2.gstatic.com/images?q=tbn:ANd9GcRDrlHHIipN5gww8fR5A0IHlj90MJ2LB2S14Io6bLyLULtcqfEea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3884" y="2908009"/>
            <a:ext cx="2133600"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M&amp;lstrok;ody Obywat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34860" y="2728661"/>
            <a:ext cx="1112859" cy="111285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encrypted-tbn1.gstatic.com/images?q=tbn:ANd9GcTUpTmMFf46Uvjz8-9FAU_2yoSq_1pyzVupN_bm2lp8KO-wFtbJ"/>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5147" y="3384320"/>
            <a:ext cx="4972050" cy="91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28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74639"/>
            <a:ext cx="10972800" cy="5732654"/>
          </a:xfrm>
        </p:spPr>
        <p:txBody>
          <a:bodyPr/>
          <a:lstStyle/>
          <a:p>
            <a:r>
              <a:rPr lang="en-GB" dirty="0"/>
              <a:t>In the school resources, we have publications on the principles of development of urban games </a:t>
            </a:r>
            <a:endParaRPr lang="pl-PL" dirty="0" smtClean="0"/>
          </a:p>
          <a:p>
            <a:endParaRPr lang="pl-PL" dirty="0"/>
          </a:p>
        </p:txBody>
      </p:sp>
      <p:sp>
        <p:nvSpPr>
          <p:cNvPr id="2" name="Tytuł 1"/>
          <p:cNvSpPr>
            <a:spLocks noGrp="1"/>
          </p:cNvSpPr>
          <p:nvPr>
            <p:ph type="title"/>
          </p:nvPr>
        </p:nvSpPr>
        <p:spPr/>
        <p:txBody>
          <a:bodyPr>
            <a:normAutofit/>
          </a:bodyPr>
          <a:lstStyle/>
          <a:p>
            <a:pPr algn="ctr"/>
            <a:r>
              <a:rPr lang="pl-PL" dirty="0" smtClean="0"/>
              <a:t> </a:t>
            </a:r>
            <a:endParaRPr lang="pl-PL" sz="3600" dirty="0"/>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58433" y="1063488"/>
            <a:ext cx="4793151" cy="3594863"/>
          </a:xfrm>
          <a:prstGeom prst="rect">
            <a:avLst/>
          </a:prstGeom>
        </p:spPr>
      </p:pic>
      <p:pic>
        <p:nvPicPr>
          <p:cNvPr id="4102" name="Picture 6" descr="https://encrypted-tbn3.gstatic.com/images?q=tbn:ANd9GcTxfbw3nAf87xxMeGxyZJrl0-KBh8A-mmFsoNDYfhKiBPb69I9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0131" y="1463101"/>
            <a:ext cx="3746725" cy="279563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rostokąt 6"/>
          <p:cNvSpPr/>
          <p:nvPr/>
        </p:nvSpPr>
        <p:spPr>
          <a:xfrm rot="10800000" flipV="1">
            <a:off x="1327550" y="4658351"/>
            <a:ext cx="9915706" cy="923330"/>
          </a:xfrm>
          <a:prstGeom prst="rect">
            <a:avLst/>
          </a:prstGeom>
        </p:spPr>
        <p:txBody>
          <a:bodyPr wrap="square">
            <a:spAutoFit/>
          </a:bodyPr>
          <a:lstStyle/>
          <a:p>
            <a:pPr marL="457200">
              <a:spcAft>
                <a:spcPts val="0"/>
              </a:spcAft>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city game </a:t>
            </a:r>
            <a:r>
              <a:rPr lang="en-GB" b="1" i="1" dirty="0">
                <a:solidFill>
                  <a:srgbClr val="000000"/>
                </a:solidFill>
                <a:latin typeface="Calibri" panose="020F0502020204030204" pitchFamily="34" charset="0"/>
                <a:ea typeface="Times New Roman" panose="02020603050405020304" pitchFamily="18" charset="0"/>
              </a:rPr>
              <a:t>Following forgotten traces </a:t>
            </a:r>
            <a:r>
              <a:rPr lang="en-GB" dirty="0">
                <a:solidFill>
                  <a:srgbClr val="000000"/>
                </a:solidFill>
                <a:latin typeface="Calibri" panose="020F0502020204030204" pitchFamily="34" charset="0"/>
                <a:ea typeface="Times New Roman" panose="02020603050405020304" pitchFamily="18" charset="0"/>
              </a:rPr>
              <a:t>with the culminating event – an installation on the railway platform in </a:t>
            </a:r>
            <a:r>
              <a:rPr lang="en-GB" dirty="0" err="1">
                <a:solidFill>
                  <a:srgbClr val="000000"/>
                </a:solidFill>
                <a:latin typeface="Calibri" panose="020F0502020204030204" pitchFamily="34" charset="0"/>
                <a:ea typeface="Times New Roman" panose="02020603050405020304" pitchFamily="18" charset="0"/>
              </a:rPr>
              <a:t>Żyrardów</a:t>
            </a:r>
            <a:r>
              <a:rPr lang="en-GB" dirty="0">
                <a:solidFill>
                  <a:srgbClr val="000000"/>
                </a:solidFill>
                <a:latin typeface="Calibri" panose="020F0502020204030204" pitchFamily="34" charset="0"/>
                <a:ea typeface="Times New Roman" panose="02020603050405020304" pitchFamily="18" charset="0"/>
              </a:rPr>
              <a:t> ... [Who were the Rescued during World War II? The local history of the Jewish community. (30</a:t>
            </a:r>
            <a:r>
              <a:rPr lang="en-GB" baseline="30000" dirty="0">
                <a:solidFill>
                  <a:srgbClr val="000000"/>
                </a:solidFill>
                <a:latin typeface="Calibri" panose="020F0502020204030204" pitchFamily="34" charset="0"/>
                <a:ea typeface="Times New Roman" panose="02020603050405020304" pitchFamily="18" charset="0"/>
              </a:rPr>
              <a:t>th</a:t>
            </a:r>
            <a:r>
              <a:rPr lang="en-GB" dirty="0">
                <a:solidFill>
                  <a:srgbClr val="000000"/>
                </a:solidFill>
                <a:latin typeface="Calibri" panose="020F0502020204030204" pitchFamily="34" charset="0"/>
                <a:ea typeface="Times New Roman" panose="02020603050405020304" pitchFamily="18" charset="0"/>
              </a:rPr>
              <a:t> of May 2014)</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58841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798491"/>
            <a:ext cx="10972800" cy="5885644"/>
          </a:xfrm>
        </p:spPr>
        <p:txBody>
          <a:bodyPr/>
          <a:lstStyle/>
          <a:p>
            <a:r>
              <a:rPr lang="en-GB" sz="2000" dirty="0"/>
              <a:t>Preparing (at school) an exhibition containing information on the fact that the former headmaster of our school [in the 60s and 70s] was awarded a medal of the Righteous Among the Nations and also information on the special significance of the medal - [last week of March];</a:t>
            </a:r>
            <a:endParaRPr lang="pl-PL" sz="2000" dirty="0"/>
          </a:p>
          <a:p>
            <a:endParaRPr lang="pl-PL" dirty="0" smtClean="0"/>
          </a:p>
        </p:txBody>
      </p:sp>
      <p:sp>
        <p:nvSpPr>
          <p:cNvPr id="2" name="Tytuł 1"/>
          <p:cNvSpPr>
            <a:spLocks noGrp="1"/>
          </p:cNvSpPr>
          <p:nvPr>
            <p:ph type="title"/>
          </p:nvPr>
        </p:nvSpPr>
        <p:spPr>
          <a:xfrm>
            <a:off x="609600" y="274638"/>
            <a:ext cx="10972800" cy="729914"/>
          </a:xfrm>
        </p:spPr>
        <p:txBody>
          <a:bodyPr>
            <a:normAutofit fontScale="90000"/>
          </a:bodyPr>
          <a:lstStyle/>
          <a:p>
            <a:pPr algn="ctr"/>
            <a:r>
              <a:rPr lang="en-GB" u="sng" dirty="0">
                <a:effectLst/>
              </a:rPr>
              <a:t>Schedule of activities</a:t>
            </a:r>
            <a:r>
              <a:rPr lang="pl-PL" dirty="0">
                <a:effectLst/>
              </a:rPr>
              <a:t/>
            </a:r>
            <a:br>
              <a:rPr lang="pl-PL" dirty="0">
                <a:effectLst/>
              </a:rPr>
            </a:b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94478" y="1848117"/>
            <a:ext cx="6267718" cy="4700789"/>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2395470"/>
            <a:ext cx="4275785" cy="3206839"/>
          </a:xfrm>
          <a:prstGeom prst="rect">
            <a:avLst/>
          </a:prstGeom>
        </p:spPr>
      </p:pic>
    </p:spTree>
    <p:extLst>
      <p:ext uri="{BB962C8B-B14F-4D97-AF65-F5344CB8AC3E}">
        <p14:creationId xmlns:p14="http://schemas.microsoft.com/office/powerpoint/2010/main" xmlns="" val="2566285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10626" y="1264935"/>
            <a:ext cx="4945488" cy="3709117"/>
          </a:xfrm>
        </p:spPr>
      </p:pic>
      <p:sp>
        <p:nvSpPr>
          <p:cNvPr id="2" name="Tytuł 1"/>
          <p:cNvSpPr>
            <a:spLocks noGrp="1"/>
          </p:cNvSpPr>
          <p:nvPr>
            <p:ph type="title"/>
          </p:nvPr>
        </p:nvSpPr>
        <p:spPr/>
        <p:txBody>
          <a:bodyPr>
            <a:noAutofit/>
          </a:bodyPr>
          <a:lstStyle/>
          <a:p>
            <a:pPr algn="ctr"/>
            <a:r>
              <a:rPr lang="en-GB" sz="2000" dirty="0">
                <a:effectLst/>
              </a:rPr>
              <a:t>2</a:t>
            </a:r>
            <a:r>
              <a:rPr lang="en-GB" sz="2000" baseline="30000" dirty="0">
                <a:effectLst/>
              </a:rPr>
              <a:t>nd</a:t>
            </a:r>
            <a:r>
              <a:rPr lang="en-GB" sz="2000" dirty="0">
                <a:effectLst/>
              </a:rPr>
              <a:t> thematic exhibition "The Righteous", that is "Who?"- In </a:t>
            </a:r>
            <a:r>
              <a:rPr lang="en-GB" sz="2000" dirty="0" smtClean="0">
                <a:effectLst/>
              </a:rPr>
              <a:t>what</a:t>
            </a:r>
            <a:r>
              <a:rPr lang="pl-PL" sz="2000" dirty="0" smtClean="0">
                <a:effectLst/>
              </a:rPr>
              <a:t> </a:t>
            </a:r>
            <a:r>
              <a:rPr lang="en-GB" sz="2000" dirty="0" smtClean="0">
                <a:effectLst/>
              </a:rPr>
              <a:t>circumstances</a:t>
            </a:r>
            <a:r>
              <a:rPr lang="pl-PL" sz="2000" dirty="0" smtClean="0">
                <a:effectLst/>
              </a:rPr>
              <a:t> </a:t>
            </a:r>
            <a:r>
              <a:rPr lang="pl-PL" sz="2000" dirty="0" err="1" smtClean="0">
                <a:effectLst/>
              </a:rPr>
              <a:t>did</a:t>
            </a:r>
            <a:r>
              <a:rPr lang="en-GB" sz="2000" dirty="0" smtClean="0">
                <a:effectLst/>
              </a:rPr>
              <a:t> </a:t>
            </a:r>
            <a:r>
              <a:rPr lang="en-GB" sz="2000" dirty="0" smtClean="0">
                <a:effectLst/>
              </a:rPr>
              <a:t>the </a:t>
            </a:r>
            <a:r>
              <a:rPr lang="en-GB" sz="2000" dirty="0">
                <a:effectLst/>
              </a:rPr>
              <a:t>Righteous </a:t>
            </a:r>
            <a:r>
              <a:rPr lang="en-GB" sz="2000" dirty="0" smtClean="0">
                <a:effectLst/>
              </a:rPr>
              <a:t>rescue </a:t>
            </a:r>
            <a:r>
              <a:rPr lang="en-GB" sz="2000" dirty="0">
                <a:effectLst/>
              </a:rPr>
              <a:t>Jews? What helped them to do this? And what did they risk? What obstacles did they encounter? [2</a:t>
            </a:r>
            <a:r>
              <a:rPr lang="en-GB" sz="2000" baseline="30000" dirty="0">
                <a:effectLst/>
              </a:rPr>
              <a:t>nd</a:t>
            </a:r>
            <a:r>
              <a:rPr lang="en-GB" sz="2000" dirty="0">
                <a:effectLst/>
              </a:rPr>
              <a:t> week of April]</a:t>
            </a:r>
            <a:r>
              <a:rPr lang="pl-PL" sz="2000" dirty="0">
                <a:effectLst/>
              </a:rPr>
              <a:t/>
            </a:r>
            <a:br>
              <a:rPr lang="pl-PL" sz="2000" dirty="0">
                <a:effectLst/>
              </a:rPr>
            </a:br>
            <a:endParaRPr lang="pl-PL" sz="2000" dirty="0"/>
          </a:p>
        </p:txBody>
      </p:sp>
      <p:sp>
        <p:nvSpPr>
          <p:cNvPr id="5" name="Prostokąt 4"/>
          <p:cNvSpPr/>
          <p:nvPr/>
        </p:nvSpPr>
        <p:spPr>
          <a:xfrm>
            <a:off x="1339403" y="5146089"/>
            <a:ext cx="8873543" cy="923330"/>
          </a:xfrm>
          <a:prstGeom prst="rect">
            <a:avLst/>
          </a:prstGeom>
        </p:spPr>
        <p:txBody>
          <a:bodyPr wrap="square">
            <a:spAutoFit/>
          </a:bodyPr>
          <a:lstStyle/>
          <a:p>
            <a:pPr marL="457200">
              <a:spcAft>
                <a:spcPts val="0"/>
              </a:spcAft>
            </a:pPr>
            <a:r>
              <a:rPr lang="en-GB" dirty="0">
                <a:solidFill>
                  <a:srgbClr val="000000"/>
                </a:solidFill>
                <a:latin typeface="Calibri" panose="020F0502020204030204" pitchFamily="34" charset="0"/>
                <a:ea typeface="Times New Roman" panose="02020603050405020304" pitchFamily="18" charset="0"/>
              </a:rPr>
              <a:t>An action for the promotion of a meeting entitled </a:t>
            </a:r>
            <a:r>
              <a:rPr lang="en-GB" b="1" i="1" dirty="0">
                <a:solidFill>
                  <a:srgbClr val="000000"/>
                </a:solidFill>
                <a:latin typeface="Calibri" panose="020F0502020204030204" pitchFamily="34" charset="0"/>
                <a:ea typeface="Times New Roman" panose="02020603050405020304" pitchFamily="18" charset="0"/>
              </a:rPr>
              <a:t>Why should the Righteous</a:t>
            </a:r>
            <a:r>
              <a:rPr lang="en-GB" dirty="0">
                <a:solidFill>
                  <a:srgbClr val="000000"/>
                </a:solidFill>
                <a:latin typeface="Calibri" panose="020F0502020204030204" pitchFamily="34" charset="0"/>
                <a:ea typeface="Times New Roman" panose="02020603050405020304" pitchFamily="18" charset="0"/>
              </a:rPr>
              <a:t> </a:t>
            </a:r>
            <a:r>
              <a:rPr lang="en-GB" b="1" i="1" dirty="0">
                <a:solidFill>
                  <a:srgbClr val="000000"/>
                </a:solidFill>
                <a:latin typeface="Calibri" panose="020F0502020204030204" pitchFamily="34" charset="0"/>
                <a:ea typeface="Times New Roman" panose="02020603050405020304" pitchFamily="18" charset="0"/>
              </a:rPr>
              <a:t>be remembered? </a:t>
            </a:r>
            <a:r>
              <a:rPr lang="en-GB" dirty="0">
                <a:solidFill>
                  <a:srgbClr val="000000"/>
                </a:solidFill>
                <a:latin typeface="Calibri" panose="020F0502020204030204" pitchFamily="34" charset="0"/>
                <a:ea typeface="Times New Roman" panose="02020603050405020304" pitchFamily="18" charset="0"/>
              </a:rPr>
              <a:t>– commemoration of </a:t>
            </a:r>
            <a:r>
              <a:rPr lang="pl-PL" dirty="0" smtClean="0">
                <a:solidFill>
                  <a:srgbClr val="000000"/>
                </a:solidFill>
                <a:latin typeface="Calibri" panose="020F0502020204030204" pitchFamily="34" charset="0"/>
                <a:ea typeface="Times New Roman" panose="02020603050405020304" pitchFamily="18" charset="0"/>
              </a:rPr>
              <a:t>Jan </a:t>
            </a:r>
            <a:r>
              <a:rPr lang="en-GB" dirty="0" err="1" smtClean="0">
                <a:solidFill>
                  <a:srgbClr val="000000"/>
                </a:solidFill>
                <a:latin typeface="Calibri" panose="020F0502020204030204" pitchFamily="34" charset="0"/>
                <a:ea typeface="Times New Roman" panose="02020603050405020304" pitchFamily="18" charset="0"/>
              </a:rPr>
              <a:t>Michał</a:t>
            </a:r>
            <a:r>
              <a:rPr lang="en-GB" dirty="0" smtClean="0">
                <a:solidFill>
                  <a:srgbClr val="000000"/>
                </a:solidFill>
                <a:latin typeface="Calibri" panose="020F0502020204030204" pitchFamily="34" charset="0"/>
                <a:ea typeface="Times New Roman" panose="02020603050405020304" pitchFamily="18" charset="0"/>
              </a:rPr>
              <a:t> </a:t>
            </a:r>
            <a:r>
              <a:rPr lang="en-GB" dirty="0" err="1">
                <a:solidFill>
                  <a:srgbClr val="000000"/>
                </a:solidFill>
                <a:latin typeface="Calibri" panose="020F0502020204030204" pitchFamily="34" charset="0"/>
                <a:ea typeface="Times New Roman" panose="02020603050405020304" pitchFamily="18" charset="0"/>
              </a:rPr>
              <a:t>Langiewicz</a:t>
            </a:r>
            <a:r>
              <a:rPr lang="en-GB" dirty="0">
                <a:solidFill>
                  <a:srgbClr val="000000"/>
                </a:solidFill>
                <a:latin typeface="Calibri" panose="020F0502020204030204" pitchFamily="34" charset="0"/>
                <a:ea typeface="Times New Roman" panose="02020603050405020304" pitchFamily="18" charset="0"/>
              </a:rPr>
              <a:t> as the winner of the Medal of the Righteous Among the Nations [1</a:t>
            </a:r>
            <a:r>
              <a:rPr lang="en-GB" baseline="30000" dirty="0">
                <a:solidFill>
                  <a:srgbClr val="000000"/>
                </a:solidFill>
                <a:latin typeface="Calibri" panose="020F0502020204030204" pitchFamily="34" charset="0"/>
                <a:ea typeface="Times New Roman" panose="02020603050405020304" pitchFamily="18" charset="0"/>
              </a:rPr>
              <a:t>st</a:t>
            </a:r>
            <a:r>
              <a:rPr lang="en-GB" dirty="0">
                <a:solidFill>
                  <a:srgbClr val="000000"/>
                </a:solidFill>
                <a:latin typeface="Calibri" panose="020F0502020204030204" pitchFamily="34" charset="0"/>
                <a:ea typeface="Times New Roman" panose="02020603050405020304" pitchFamily="18" charset="0"/>
              </a:rPr>
              <a:t> – 2</a:t>
            </a:r>
            <a:r>
              <a:rPr lang="en-GB" baseline="30000" dirty="0">
                <a:solidFill>
                  <a:srgbClr val="000000"/>
                </a:solidFill>
                <a:latin typeface="Calibri" panose="020F0502020204030204" pitchFamily="34" charset="0"/>
                <a:ea typeface="Times New Roman" panose="02020603050405020304" pitchFamily="18" charset="0"/>
              </a:rPr>
              <a:t>nd</a:t>
            </a:r>
            <a:r>
              <a:rPr lang="en-GB" dirty="0">
                <a:solidFill>
                  <a:srgbClr val="000000"/>
                </a:solidFill>
                <a:latin typeface="Calibri" panose="020F0502020204030204" pitchFamily="34" charset="0"/>
                <a:ea typeface="Times New Roman" panose="02020603050405020304" pitchFamily="18" charset="0"/>
              </a:rPr>
              <a:t> week of April]</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451183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180305"/>
            <a:ext cx="10972800" cy="5826988"/>
          </a:xfrm>
        </p:spPr>
        <p:txBody>
          <a:bodyPr>
            <a:normAutofit lnSpcReduction="10000"/>
          </a:bodyPr>
          <a:lstStyle/>
          <a:p>
            <a:r>
              <a:rPr lang="en-GB" dirty="0"/>
              <a:t>A meeting entitled </a:t>
            </a:r>
            <a:r>
              <a:rPr lang="en-GB" b="1" i="1" dirty="0"/>
              <a:t>Why should the Righteous</a:t>
            </a:r>
            <a:r>
              <a:rPr lang="en-GB" dirty="0"/>
              <a:t> </a:t>
            </a:r>
            <a:r>
              <a:rPr lang="en-GB" b="1" i="1" dirty="0"/>
              <a:t>be remembered? </a:t>
            </a:r>
            <a:r>
              <a:rPr lang="en-GB" dirty="0"/>
              <a:t>(with the participation of a chosen class, interested students, guest invited from outside the school)</a:t>
            </a:r>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r>
              <a:rPr lang="en-GB" dirty="0" smtClean="0"/>
              <a:t>An </a:t>
            </a:r>
            <a:r>
              <a:rPr lang="en-GB" dirty="0"/>
              <a:t>action for the promotion of a city game </a:t>
            </a:r>
            <a:r>
              <a:rPr lang="en-GB" b="1" i="1" dirty="0"/>
              <a:t>Following forgotten traces</a:t>
            </a:r>
            <a:r>
              <a:rPr lang="en-GB" dirty="0"/>
              <a:t> – (two first weeks of May)</a:t>
            </a:r>
            <a:endParaRPr lang="pl-PL" dirty="0"/>
          </a:p>
          <a:p>
            <a:endParaRPr lang="pl-PL" dirty="0" smtClean="0"/>
          </a:p>
        </p:txBody>
      </p:sp>
      <p:sp>
        <p:nvSpPr>
          <p:cNvPr id="2" name="Tytuł 1"/>
          <p:cNvSpPr>
            <a:spLocks noGrp="1"/>
          </p:cNvSpPr>
          <p:nvPr>
            <p:ph type="title"/>
          </p:nvPr>
        </p:nvSpPr>
        <p:spPr/>
        <p:txBody>
          <a:bodyPr>
            <a:normAutofit fontScale="90000"/>
          </a:bodyPr>
          <a:lstStyle/>
          <a:p>
            <a:pPr algn="ctr"/>
            <a:r>
              <a:rPr lang="pl-PL" dirty="0" smtClean="0"/>
              <a:t/>
            </a:r>
            <a:br>
              <a:rPr lang="pl-PL" dirty="0" smtClean="0"/>
            </a:br>
            <a:endParaRPr lang="pl-PL" dirty="0"/>
          </a:p>
        </p:txBody>
      </p:sp>
      <p:pic>
        <p:nvPicPr>
          <p:cNvPr id="5122" name="Picture 2" descr="https://encrypted-tbn2.gstatic.com/images?q=tbn:ANd9GcSO7US30Un2fBAgdLNBHe4CaYwnD42oYe7Nijv3gJEscYydO77gS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8903" y="1648496"/>
            <a:ext cx="4098863" cy="307019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7069" y="1983345"/>
            <a:ext cx="3066454" cy="2299841"/>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45536" y="1511971"/>
            <a:ext cx="3949520" cy="2962140"/>
          </a:xfrm>
          <a:prstGeom prst="rect">
            <a:avLst/>
          </a:prstGeom>
        </p:spPr>
      </p:pic>
    </p:spTree>
    <p:extLst>
      <p:ext uri="{BB962C8B-B14F-4D97-AF65-F5344CB8AC3E}">
        <p14:creationId xmlns:p14="http://schemas.microsoft.com/office/powerpoint/2010/main" xmlns="" val="291497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481" y="2305318"/>
            <a:ext cx="3460967" cy="2595726"/>
          </a:xfrm>
        </p:spPr>
      </p:pic>
      <p:sp>
        <p:nvSpPr>
          <p:cNvPr id="2" name="Tytuł 1"/>
          <p:cNvSpPr>
            <a:spLocks noGrp="1"/>
          </p:cNvSpPr>
          <p:nvPr>
            <p:ph type="title"/>
          </p:nvPr>
        </p:nvSpPr>
        <p:spPr/>
        <p:txBody>
          <a:bodyPr>
            <a:normAutofit fontScale="90000"/>
          </a:bodyPr>
          <a:lstStyle/>
          <a:p>
            <a:pPr algn="ctr"/>
            <a:r>
              <a:rPr lang="pl-PL" sz="2400" dirty="0" smtClean="0">
                <a:effectLst/>
              </a:rPr>
              <a:t/>
            </a:r>
            <a:br>
              <a:rPr lang="pl-PL" sz="2400" dirty="0" smtClean="0">
                <a:effectLst/>
              </a:rPr>
            </a:br>
            <a:r>
              <a:rPr lang="pl-PL" sz="2400" dirty="0">
                <a:effectLst/>
              </a:rPr>
              <a:t/>
            </a:r>
            <a:br>
              <a:rPr lang="pl-PL" sz="2400" dirty="0">
                <a:effectLst/>
              </a:rPr>
            </a:br>
            <a:r>
              <a:rPr lang="pl-PL" sz="2400" dirty="0" smtClean="0">
                <a:effectLst/>
              </a:rPr>
              <a:t/>
            </a:r>
            <a:br>
              <a:rPr lang="pl-PL" sz="2400" dirty="0" smtClean="0">
                <a:effectLst/>
              </a:rPr>
            </a:br>
            <a:r>
              <a:rPr lang="pl-PL" sz="2400" dirty="0">
                <a:effectLst/>
              </a:rPr>
              <a:t/>
            </a:r>
            <a:br>
              <a:rPr lang="pl-PL" sz="2400" dirty="0">
                <a:effectLst/>
              </a:rPr>
            </a:br>
            <a:r>
              <a:rPr lang="en-GB" sz="2000" u="sng" dirty="0" smtClean="0">
                <a:effectLst/>
              </a:rPr>
              <a:t>We </a:t>
            </a:r>
            <a:r>
              <a:rPr lang="en-GB" sz="2000" u="sng" dirty="0">
                <a:effectLst/>
              </a:rPr>
              <a:t>are creating the concept of a </a:t>
            </a:r>
            <a:r>
              <a:rPr lang="en-GB" sz="2000" u="sng" dirty="0">
                <a:solidFill>
                  <a:srgbClr val="FF0000"/>
                </a:solidFill>
                <a:effectLst/>
              </a:rPr>
              <a:t>city game</a:t>
            </a:r>
            <a:r>
              <a:rPr lang="pl-PL" sz="2000" dirty="0">
                <a:solidFill>
                  <a:srgbClr val="FF0000"/>
                </a:solidFill>
                <a:effectLst/>
              </a:rPr>
              <a:t/>
            </a:r>
            <a:br>
              <a:rPr lang="pl-PL" sz="2000" dirty="0">
                <a:solidFill>
                  <a:srgbClr val="FF0000"/>
                </a:solidFill>
                <a:effectLst/>
              </a:rPr>
            </a:br>
            <a:r>
              <a:rPr lang="en-GB" sz="2400" dirty="0" smtClean="0">
                <a:effectLst/>
              </a:rPr>
              <a:t>How </a:t>
            </a:r>
            <a:r>
              <a:rPr lang="en-GB" sz="2400" dirty="0">
                <a:effectLst/>
              </a:rPr>
              <a:t>to reconstruct selected themes from the history of life of the Jewish community in pre-war and war </a:t>
            </a:r>
            <a:r>
              <a:rPr lang="en-GB" sz="2400" dirty="0" err="1">
                <a:effectLst/>
              </a:rPr>
              <a:t>Żyrardów</a:t>
            </a:r>
            <a:r>
              <a:rPr lang="en-GB" sz="2400" dirty="0">
                <a:effectLst/>
              </a:rPr>
              <a:t> on the basis of the set of inspiring materials we have?   </a:t>
            </a:r>
            <a:r>
              <a:rPr lang="pl-PL" sz="2400" dirty="0">
                <a:effectLst/>
              </a:rPr>
              <a:t/>
            </a:r>
            <a:br>
              <a:rPr lang="pl-PL" sz="2400" dirty="0">
                <a:effectLst/>
              </a:rPr>
            </a:br>
            <a:r>
              <a:rPr lang="pl-PL" sz="3200" dirty="0">
                <a:effectLst/>
              </a:rPr>
              <a:t/>
            </a:r>
            <a:br>
              <a:rPr lang="pl-PL" sz="3200" dirty="0">
                <a:effectLst/>
              </a:rPr>
            </a:br>
            <a:endParaRPr lang="pl-PL" sz="3200" b="1" dirty="0"/>
          </a:p>
        </p:txBody>
      </p:sp>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35137" y="2132086"/>
            <a:ext cx="3691944" cy="2768958"/>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9326" y="2415338"/>
            <a:ext cx="3910651" cy="2932988"/>
          </a:xfrm>
          <a:prstGeom prst="rect">
            <a:avLst/>
          </a:prstGeom>
        </p:spPr>
      </p:pic>
      <p:sp>
        <p:nvSpPr>
          <p:cNvPr id="7" name="Prostokąt 6"/>
          <p:cNvSpPr/>
          <p:nvPr/>
        </p:nvSpPr>
        <p:spPr>
          <a:xfrm rot="10800000" flipV="1">
            <a:off x="1313645" y="5511637"/>
            <a:ext cx="9878096" cy="388696"/>
          </a:xfrm>
          <a:prstGeom prst="rect">
            <a:avLst/>
          </a:prstGeom>
        </p:spPr>
        <p:txBody>
          <a:bodyPr wrap="square">
            <a:spAutoFit/>
          </a:bodyPr>
          <a:lstStyle/>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Types of inspiring materials – we have photos, letters, memories, documents, drawings, articles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8693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1503176" y="141669"/>
            <a:ext cx="10688824" cy="978794"/>
          </a:xfrm>
        </p:spPr>
        <p:txBody>
          <a:bodyPr>
            <a:normAutofit fontScale="90000"/>
          </a:bodyPr>
          <a:lstStyle/>
          <a:p>
            <a:r>
              <a:rPr lang="pl-PL" sz="4000" dirty="0" smtClean="0">
                <a:effectLst/>
              </a:rPr>
              <a:t>                                          </a:t>
            </a:r>
            <a:r>
              <a:rPr lang="en-GB" sz="2800" dirty="0" smtClean="0">
                <a:effectLst/>
              </a:rPr>
              <a:t>Examples </a:t>
            </a:r>
            <a:r>
              <a:rPr lang="en-GB" sz="2800" dirty="0">
                <a:effectLst/>
              </a:rPr>
              <a:t>of </a:t>
            </a:r>
            <a:r>
              <a:rPr lang="en-GB" sz="2800" dirty="0" smtClean="0">
                <a:effectLst/>
              </a:rPr>
              <a:t>questions</a:t>
            </a:r>
            <a:r>
              <a:rPr lang="pl-PL" sz="2800" dirty="0" smtClean="0">
                <a:effectLst/>
              </a:rPr>
              <a:t>   </a:t>
            </a:r>
            <a:br>
              <a:rPr lang="pl-PL" sz="2800" dirty="0" smtClean="0">
                <a:effectLst/>
              </a:rPr>
            </a:br>
            <a:r>
              <a:rPr lang="pl-PL" sz="2800" dirty="0">
                <a:effectLst/>
              </a:rPr>
              <a:t> </a:t>
            </a:r>
            <a:r>
              <a:rPr lang="pl-PL" sz="2800" dirty="0" smtClean="0">
                <a:effectLst/>
              </a:rPr>
              <a:t>                                                                            of </a:t>
            </a:r>
            <a:r>
              <a:rPr lang="pl-PL" sz="2800" dirty="0" err="1" smtClean="0">
                <a:solidFill>
                  <a:srgbClr val="FF0000"/>
                </a:solidFill>
                <a:effectLst/>
              </a:rPr>
              <a:t>city</a:t>
            </a:r>
            <a:r>
              <a:rPr lang="pl-PL" sz="2800" dirty="0" smtClean="0">
                <a:solidFill>
                  <a:srgbClr val="FF0000"/>
                </a:solidFill>
                <a:effectLst/>
              </a:rPr>
              <a:t> </a:t>
            </a:r>
            <a:r>
              <a:rPr lang="pl-PL" sz="2800" dirty="0" err="1" smtClean="0">
                <a:solidFill>
                  <a:srgbClr val="FF0000"/>
                </a:solidFill>
                <a:effectLst/>
              </a:rPr>
              <a:t>game</a:t>
            </a:r>
            <a:r>
              <a:rPr lang="en-GB" sz="4000" dirty="0" smtClean="0">
                <a:effectLst/>
              </a:rPr>
              <a:t>:</a:t>
            </a:r>
            <a:endParaRPr lang="pl-PL" sz="4000" dirty="0">
              <a:effectLst/>
            </a:endParaRPr>
          </a:p>
        </p:txBody>
      </p:sp>
      <p:sp>
        <p:nvSpPr>
          <p:cNvPr id="6" name="Prostokąt 5"/>
          <p:cNvSpPr/>
          <p:nvPr/>
        </p:nvSpPr>
        <p:spPr>
          <a:xfrm>
            <a:off x="0" y="2690336"/>
            <a:ext cx="12192000" cy="430887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What can we use to restore the knowledge about the life of the Jewish community living in </a:t>
            </a:r>
            <a:r>
              <a:rPr lang="en-GB" dirty="0" err="1">
                <a:latin typeface="Calibri" panose="020F0502020204030204" pitchFamily="34" charset="0"/>
                <a:ea typeface="Calibri" panose="020F0502020204030204" pitchFamily="34" charset="0"/>
                <a:cs typeface="Times New Roman" panose="02020603050405020304" pitchFamily="18" charset="0"/>
              </a:rPr>
              <a:t>Żyrardów</a:t>
            </a:r>
            <a:r>
              <a:rPr lang="en-GB" dirty="0">
                <a:latin typeface="Calibri" panose="020F0502020204030204" pitchFamily="34" charset="0"/>
                <a:ea typeface="Calibri" panose="020F0502020204030204" pitchFamily="34" charset="0"/>
                <a:cs typeface="Times New Roman" panose="02020603050405020304" pitchFamily="18" charset="0"/>
              </a:rPr>
              <a:t> before and during World War II [what tradition did the Jews have to preserve the memory of their lives in different places of the world? - [from excerpts from </a:t>
            </a:r>
            <a:r>
              <a:rPr lang="en-GB" i="1" dirty="0" err="1">
                <a:latin typeface="Calibri" panose="020F0502020204030204" pitchFamily="34" charset="0"/>
                <a:ea typeface="Calibri" panose="020F0502020204030204" pitchFamily="34" charset="0"/>
                <a:cs typeface="Times New Roman" panose="02020603050405020304" pitchFamily="18" charset="0"/>
              </a:rPr>
              <a:t>yizkor</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smtClean="0">
                <a:latin typeface="Calibri" panose="020F0502020204030204" pitchFamily="34" charset="0"/>
                <a:ea typeface="Calibri" panose="020F0502020204030204" pitchFamily="34" charset="0"/>
                <a:cs typeface="Times New Roman" panose="02020603050405020304" pitchFamily="18" charset="0"/>
              </a:rPr>
              <a:t>books</a:t>
            </a:r>
            <a:r>
              <a:rPr lang="pl-PL" i="1" dirty="0" smtClean="0">
                <a:latin typeface="Calibri" panose="020F0502020204030204" pitchFamily="34" charset="0"/>
                <a:ea typeface="Calibri" panose="020F0502020204030204" pitchFamily="34" charset="0"/>
                <a:cs typeface="Times New Roman" panose="02020603050405020304" pitchFamily="18" charset="0"/>
              </a:rPr>
              <a:t>?</a:t>
            </a:r>
            <a:endParaRPr lang="pl-PL" dirty="0">
              <a:latin typeface="Calibri" panose="020F0502020204030204" pitchFamily="34" charset="0"/>
              <a:cs typeface="Times New Roman" panose="02020603050405020304" pitchFamily="18" charset="0"/>
            </a:endParaRPr>
          </a:p>
          <a:p>
            <a:r>
              <a:rPr lang="en-GB" sz="1600" dirty="0"/>
              <a:t>What did the Jewish inhabitants of our city look like and what does that say about them? </a:t>
            </a:r>
            <a:r>
              <a:rPr lang="pl-PL" sz="1600" dirty="0"/>
              <a:t>(from </a:t>
            </a:r>
            <a:r>
              <a:rPr lang="pl-PL" sz="1600" dirty="0" err="1"/>
              <a:t>photos</a:t>
            </a:r>
            <a:r>
              <a:rPr lang="pl-PL" sz="1600" dirty="0" smtClean="0"/>
              <a:t>)?</a:t>
            </a:r>
            <a:endParaRPr lang="pl-PL" sz="1600" dirty="0"/>
          </a:p>
          <a:p>
            <a:r>
              <a:rPr lang="en-GB" sz="1600" dirty="0"/>
              <a:t>What did Jews from </a:t>
            </a:r>
            <a:r>
              <a:rPr lang="en-GB" sz="1600" dirty="0" err="1"/>
              <a:t>Żyrardów</a:t>
            </a:r>
            <a:r>
              <a:rPr lang="en-GB" sz="1600" dirty="0"/>
              <a:t> do on a daily basis? (from a list of service providers present in the pre-war </a:t>
            </a:r>
            <a:r>
              <a:rPr lang="en-GB" sz="1600" dirty="0" err="1"/>
              <a:t>Żyrardow</a:t>
            </a:r>
            <a:r>
              <a:rPr lang="en-GB" sz="1600" dirty="0" smtClean="0"/>
              <a:t>)</a:t>
            </a:r>
            <a:r>
              <a:rPr lang="pl-PL" sz="1600" dirty="0" smtClean="0"/>
              <a:t>?</a:t>
            </a:r>
            <a:endParaRPr lang="pl-PL" sz="1600" dirty="0"/>
          </a:p>
          <a:p>
            <a:r>
              <a:rPr lang="en-GB" sz="1600" dirty="0"/>
              <a:t>What famous Jews </a:t>
            </a:r>
            <a:r>
              <a:rPr lang="pl-PL" sz="1600" dirty="0" err="1" smtClean="0"/>
              <a:t>should</a:t>
            </a:r>
            <a:r>
              <a:rPr lang="en-GB" sz="1600" dirty="0" smtClean="0"/>
              <a:t> </a:t>
            </a:r>
            <a:r>
              <a:rPr lang="en-GB" sz="1600" dirty="0"/>
              <a:t>we remember? </a:t>
            </a:r>
            <a:r>
              <a:rPr lang="pl-PL" sz="1600" dirty="0" smtClean="0"/>
              <a:t>(</a:t>
            </a:r>
            <a:r>
              <a:rPr lang="pl-PL" sz="1600" dirty="0"/>
              <a:t>from </a:t>
            </a:r>
            <a:r>
              <a:rPr lang="pl-PL" sz="1600" dirty="0" err="1"/>
              <a:t>memories</a:t>
            </a:r>
            <a:r>
              <a:rPr lang="pl-PL" sz="1600" dirty="0"/>
              <a:t> of Daniel Wagner</a:t>
            </a:r>
            <a:r>
              <a:rPr lang="pl-PL" sz="1600" dirty="0" smtClean="0"/>
              <a:t>)</a:t>
            </a:r>
            <a:r>
              <a:rPr lang="en-GB" sz="1600" dirty="0"/>
              <a:t> </a:t>
            </a:r>
            <a:r>
              <a:rPr lang="en-GB" sz="1600" dirty="0" smtClean="0"/>
              <a:t>?</a:t>
            </a:r>
            <a:endParaRPr lang="pl-PL" sz="1600" dirty="0" smtClean="0"/>
          </a:p>
          <a:p>
            <a:r>
              <a:rPr lang="en-GB" sz="1600" dirty="0" smtClean="0"/>
              <a:t>What </a:t>
            </a:r>
            <a:r>
              <a:rPr lang="en-GB" sz="1600" dirty="0"/>
              <a:t>object was very important for the Jewish community in </a:t>
            </a:r>
            <a:r>
              <a:rPr lang="en-GB" sz="1600" dirty="0" err="1"/>
              <a:t>Żyrardow</a:t>
            </a:r>
            <a:r>
              <a:rPr lang="en-GB" sz="1600" dirty="0"/>
              <a:t> and what do we know about its appearance and function [from a drawing and a photo of </a:t>
            </a:r>
            <a:r>
              <a:rPr lang="pl-PL" sz="1600" smtClean="0"/>
              <a:t>a </a:t>
            </a:r>
            <a:r>
              <a:rPr lang="en-GB" sz="1600" smtClean="0"/>
              <a:t>synagogue </a:t>
            </a:r>
            <a:r>
              <a:rPr lang="en-GB" sz="1600" dirty="0"/>
              <a:t>and information about the functions of the synagogue from an </a:t>
            </a:r>
            <a:r>
              <a:rPr lang="en-GB" sz="1600" dirty="0" err="1" smtClean="0"/>
              <a:t>encyclopedia</a:t>
            </a:r>
            <a:r>
              <a:rPr lang="pl-PL" sz="1600" dirty="0" smtClean="0"/>
              <a:t>?</a:t>
            </a:r>
          </a:p>
          <a:p>
            <a:r>
              <a:rPr lang="en-GB" sz="1600" dirty="0"/>
              <a:t>What was the education of Jews in </a:t>
            </a:r>
            <a:r>
              <a:rPr lang="en-GB" sz="1600" dirty="0" err="1"/>
              <a:t>Żyrardów</a:t>
            </a:r>
            <a:r>
              <a:rPr lang="en-GB" sz="1600" dirty="0"/>
              <a:t> like? </a:t>
            </a:r>
            <a:r>
              <a:rPr lang="pl-PL" sz="1600" dirty="0"/>
              <a:t>(from </a:t>
            </a:r>
            <a:r>
              <a:rPr lang="pl-PL" sz="1600" dirty="0" err="1"/>
              <a:t>fragments</a:t>
            </a:r>
            <a:r>
              <a:rPr lang="pl-PL" sz="1600" dirty="0"/>
              <a:t> of </a:t>
            </a:r>
            <a:r>
              <a:rPr lang="pl-PL" sz="1600" dirty="0" err="1"/>
              <a:t>an</a:t>
            </a:r>
            <a:r>
              <a:rPr lang="pl-PL" sz="1600" dirty="0"/>
              <a:t> </a:t>
            </a:r>
            <a:r>
              <a:rPr lang="pl-PL" sz="1600" dirty="0" err="1"/>
              <a:t>article</a:t>
            </a:r>
            <a:r>
              <a:rPr lang="pl-PL" sz="1600" dirty="0"/>
              <a:t> and </a:t>
            </a:r>
            <a:r>
              <a:rPr lang="pl-PL" sz="1600" dirty="0" err="1"/>
              <a:t>information</a:t>
            </a:r>
            <a:r>
              <a:rPr lang="pl-PL" sz="1600" dirty="0"/>
              <a:t> from a </a:t>
            </a:r>
            <a:r>
              <a:rPr lang="pl-PL" sz="1600" dirty="0" smtClean="0"/>
              <a:t> </a:t>
            </a:r>
            <a:r>
              <a:rPr lang="pl-PL" sz="1600" dirty="0" err="1"/>
              <a:t>Museum</a:t>
            </a:r>
            <a:r>
              <a:rPr lang="pl-PL" sz="1600" dirty="0"/>
              <a:t> of Western </a:t>
            </a:r>
            <a:r>
              <a:rPr lang="pl-PL" sz="1600" dirty="0" err="1"/>
              <a:t>Mazovia</a:t>
            </a:r>
            <a:r>
              <a:rPr lang="pl-PL" sz="1600" dirty="0"/>
              <a:t> </a:t>
            </a:r>
            <a:r>
              <a:rPr lang="pl-PL" sz="1600" dirty="0" err="1"/>
              <a:t>webpage</a:t>
            </a:r>
            <a:r>
              <a:rPr lang="pl-PL" dirty="0"/>
              <a:t>) </a:t>
            </a:r>
            <a:r>
              <a:rPr lang="pl-PL" dirty="0" smtClean="0"/>
              <a:t>?…….</a:t>
            </a:r>
          </a:p>
          <a:p>
            <a:r>
              <a:rPr lang="pl-PL" b="1" dirty="0" smtClean="0">
                <a:solidFill>
                  <a:srgbClr val="FF0000"/>
                </a:solidFill>
              </a:rPr>
              <a:t>And..</a:t>
            </a:r>
            <a:r>
              <a:rPr lang="en-GB" b="1" dirty="0">
                <a:solidFill>
                  <a:srgbClr val="FF0000"/>
                </a:solidFill>
              </a:rPr>
              <a:t> What message regarding the obligation to remember the Holocaust can we create during our walk?</a:t>
            </a:r>
            <a:endParaRPr lang="pl-PL" b="1" dirty="0">
              <a:solidFill>
                <a:srgbClr val="FF0000"/>
              </a:solidFill>
            </a:endParaRPr>
          </a:p>
          <a:p>
            <a:endParaRPr lang="pl-PL" b="1" dirty="0">
              <a:solidFill>
                <a:srgbClr val="FF0000"/>
              </a:solidFill>
            </a:endParaRPr>
          </a:p>
          <a:p>
            <a:endParaRPr lang="pl-PL" dirty="0"/>
          </a:p>
          <a:p>
            <a:endParaRPr lang="pl-PL" dirty="0"/>
          </a:p>
          <a:p>
            <a:endParaRPr lang="pl-PL" dirty="0"/>
          </a:p>
        </p:txBody>
      </p:sp>
      <p:pic>
        <p:nvPicPr>
          <p:cNvPr id="11" name="Picture 9"/>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053194" y="179269"/>
            <a:ext cx="3129415" cy="2347061"/>
          </a:xfrm>
        </p:spPr>
      </p:pic>
      <p:pic>
        <p:nvPicPr>
          <p:cNvPr id="12" name="Picture 17" descr="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rot="21315030" flipH="1">
            <a:off x="756766" y="242116"/>
            <a:ext cx="2520950" cy="2282825"/>
          </a:xfrm>
          <a:prstGeom prst="rect">
            <a:avLst/>
          </a:prstGeom>
        </p:spPr>
      </p:pic>
    </p:spTree>
    <p:extLst>
      <p:ext uri="{BB962C8B-B14F-4D97-AF65-F5344CB8AC3E}">
        <p14:creationId xmlns:p14="http://schemas.microsoft.com/office/powerpoint/2010/main" xmlns="" val="3986931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marL="109728" indent="0">
              <a:buNone/>
            </a:pPr>
            <a:endParaRPr lang="pl-PL" dirty="0" smtClean="0"/>
          </a:p>
          <a:p>
            <a:pPr marL="109728" indent="0">
              <a:buNone/>
            </a:pPr>
            <a:endParaRPr lang="pl-PL" dirty="0"/>
          </a:p>
          <a:p>
            <a:pPr marL="109728" indent="0">
              <a:buNone/>
            </a:pPr>
            <a:endParaRPr lang="pl-PL" dirty="0" smtClean="0"/>
          </a:p>
          <a:p>
            <a:pPr marL="109728" indent="0">
              <a:buNone/>
            </a:pPr>
            <a:endParaRPr lang="pl-PL" dirty="0"/>
          </a:p>
          <a:p>
            <a:pPr marL="109728" indent="0">
              <a:buNone/>
            </a:pPr>
            <a:endParaRPr lang="pl-PL" dirty="0" smtClean="0"/>
          </a:p>
          <a:p>
            <a:pPr marL="109728" indent="0">
              <a:buNone/>
            </a:pPr>
            <a:endParaRPr lang="pl-PL" dirty="0"/>
          </a:p>
          <a:p>
            <a:pPr marL="109728" indent="0">
              <a:buNone/>
            </a:pPr>
            <a:r>
              <a:rPr lang="en-GB" dirty="0" smtClean="0"/>
              <a:t>Participation </a:t>
            </a:r>
            <a:r>
              <a:rPr lang="en-GB" dirty="0"/>
              <a:t>in a training camp for youth leaders</a:t>
            </a:r>
            <a:endParaRPr lang="pl-PL" dirty="0"/>
          </a:p>
          <a:p>
            <a:pPr marL="109728" indent="0">
              <a:buNone/>
            </a:pPr>
            <a:r>
              <a:rPr lang="en-GB" dirty="0"/>
              <a:t>[recruitment organised by the Centre for Civic Education</a:t>
            </a:r>
            <a:r>
              <a:rPr lang="en-GB" dirty="0" smtClean="0"/>
              <a:t>]</a:t>
            </a:r>
            <a:r>
              <a:rPr lang="pl-PL" dirty="0" smtClean="0"/>
              <a:t>!</a:t>
            </a:r>
            <a:endParaRPr lang="pl-PL" dirty="0"/>
          </a:p>
          <a:p>
            <a:endParaRPr lang="pl-PL" dirty="0"/>
          </a:p>
        </p:txBody>
      </p:sp>
      <p:sp>
        <p:nvSpPr>
          <p:cNvPr id="3" name="Tytuł 2"/>
          <p:cNvSpPr>
            <a:spLocks noGrp="1"/>
          </p:cNvSpPr>
          <p:nvPr>
            <p:ph type="title"/>
          </p:nvPr>
        </p:nvSpPr>
        <p:spPr/>
        <p:txBody>
          <a:bodyPr/>
          <a:lstStyle/>
          <a:p>
            <a:r>
              <a:rPr lang="pl-PL" dirty="0" err="1" smtClean="0"/>
              <a:t>July</a:t>
            </a:r>
            <a:r>
              <a:rPr lang="pl-PL" dirty="0" smtClean="0"/>
              <a:t> 2014</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1550" y="274638"/>
            <a:ext cx="5039932" cy="3779949"/>
          </a:xfrm>
          <a:prstGeom prst="rect">
            <a:avLst/>
          </a:prstGeom>
        </p:spPr>
      </p:pic>
      <p:pic>
        <p:nvPicPr>
          <p:cNvPr id="7176" name="Picture 8" descr="https://encrypted-tbn1.gstatic.com/images?q=tbn:ANd9GcTUpTmMFf46Uvjz8-9FAU_2yoSq_1pyzVupN_bm2lp8KO-wFtbJ"/>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936790"/>
            <a:ext cx="4972050" cy="91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92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en-GB" sz="2000" u="sng" dirty="0">
                <a:effectLst/>
              </a:rPr>
              <a:t>The title of our task – „The righteous” are a challenge for us</a:t>
            </a:r>
            <a:r>
              <a:rPr lang="pl-PL" sz="2000" dirty="0">
                <a:effectLst/>
              </a:rPr>
              <a:t/>
            </a:r>
            <a:br>
              <a:rPr lang="pl-PL" sz="2000" dirty="0">
                <a:effectLst/>
              </a:rPr>
            </a:br>
            <a:endParaRPr lang="pl-PL" sz="2000"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72744" y="1026677"/>
            <a:ext cx="7585656" cy="568924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dirty="0" smtClean="0"/>
              <a:t> </a:t>
            </a:r>
          </a:p>
        </p:txBody>
      </p:sp>
      <p:sp>
        <p:nvSpPr>
          <p:cNvPr id="2" name="Tytuł 1"/>
          <p:cNvSpPr>
            <a:spLocks noGrp="1"/>
          </p:cNvSpPr>
          <p:nvPr>
            <p:ph type="title"/>
          </p:nvPr>
        </p:nvSpPr>
        <p:spPr>
          <a:xfrm>
            <a:off x="841418" y="205932"/>
            <a:ext cx="10972800" cy="1143000"/>
          </a:xfrm>
        </p:spPr>
        <p:txBody>
          <a:bodyPr>
            <a:normAutofit fontScale="90000"/>
          </a:bodyPr>
          <a:lstStyle/>
          <a:p>
            <a:pPr marL="571500" lvl="0" indent="-571500">
              <a:buFont typeface="Arial" panose="020B0604020202020204" pitchFamily="34" charset="0"/>
              <a:buChar char="•"/>
            </a:pPr>
            <a:r>
              <a:rPr lang="pl-PL" dirty="0" smtClean="0">
                <a:effectLst/>
              </a:rPr>
              <a:t/>
            </a:r>
            <a:br>
              <a:rPr lang="pl-PL" dirty="0" smtClean="0">
                <a:effectLst/>
              </a:rPr>
            </a:br>
            <a:r>
              <a:rPr lang="pl-PL" dirty="0">
                <a:effectLst/>
              </a:rPr>
              <a:t/>
            </a:r>
            <a:br>
              <a:rPr lang="pl-PL" dirty="0">
                <a:effectLst/>
              </a:rPr>
            </a:br>
            <a:r>
              <a:rPr lang="pl-PL" dirty="0" smtClean="0">
                <a:effectLst/>
              </a:rPr>
              <a:t/>
            </a:r>
            <a:br>
              <a:rPr lang="pl-PL" dirty="0" smtClean="0">
                <a:effectLst/>
              </a:rPr>
            </a:br>
            <a:r>
              <a:rPr lang="pl-PL" dirty="0">
                <a:effectLst/>
              </a:rPr>
              <a:t/>
            </a:r>
            <a:br>
              <a:rPr lang="pl-PL" dirty="0">
                <a:effectLst/>
              </a:rPr>
            </a:br>
            <a:r>
              <a:rPr lang="en-GB" dirty="0" smtClean="0">
                <a:effectLst/>
              </a:rPr>
              <a:t>Results </a:t>
            </a:r>
            <a:r>
              <a:rPr lang="en-GB" dirty="0">
                <a:effectLst/>
              </a:rPr>
              <a:t>of our investigations – </a:t>
            </a:r>
            <a:r>
              <a:rPr lang="en-GB" dirty="0" err="1" smtClean="0">
                <a:effectLst/>
              </a:rPr>
              <a:t>theresources</a:t>
            </a:r>
            <a:r>
              <a:rPr lang="pl-PL" dirty="0" smtClean="0">
                <a:effectLst/>
              </a:rPr>
              <a:t>:</a:t>
            </a:r>
            <a:br>
              <a:rPr lang="pl-PL" dirty="0" smtClean="0">
                <a:effectLst/>
              </a:rPr>
            </a:br>
            <a:r>
              <a:rPr lang="en-GB" sz="2200" dirty="0" smtClean="0">
                <a:effectLst/>
              </a:rPr>
              <a:t>No </a:t>
            </a:r>
            <a:r>
              <a:rPr lang="en-GB" sz="2200" dirty="0">
                <a:effectLst/>
              </a:rPr>
              <a:t>knowledge about the fact that the former headmaster of our school (in the 60s and 70s of the 20</a:t>
            </a:r>
            <a:r>
              <a:rPr lang="en-GB" sz="2200" baseline="30000" dirty="0">
                <a:effectLst/>
              </a:rPr>
              <a:t>th</a:t>
            </a:r>
            <a:r>
              <a:rPr lang="en-GB" sz="2200" dirty="0">
                <a:effectLst/>
              </a:rPr>
              <a:t> century) was awarded a medal of the Righteous Among the Nations or interesting way of commemoration of this event</a:t>
            </a:r>
            <a:r>
              <a:rPr lang="pl-PL" dirty="0">
                <a:effectLst/>
              </a:rPr>
              <a:t/>
            </a:r>
            <a:br>
              <a:rPr lang="pl-PL" dirty="0">
                <a:effectLst/>
              </a:rPr>
            </a:br>
            <a:r>
              <a:rPr lang="pl-PL" dirty="0" smtClean="0">
                <a:effectLst/>
              </a:rPr>
              <a:t/>
            </a:r>
            <a:br>
              <a:rPr lang="pl-PL" dirty="0" smtClean="0">
                <a:effectLst/>
              </a:rPr>
            </a:br>
            <a:r>
              <a:rPr lang="pl-PL" dirty="0">
                <a:effectLst/>
              </a:rPr>
              <a:t/>
            </a:r>
            <a:br>
              <a:rPr lang="pl-PL" dirty="0">
                <a:effectLst/>
              </a:rPr>
            </a:b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7628" y="2889124"/>
            <a:ext cx="5117205" cy="383790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2416" y="2034160"/>
            <a:ext cx="5297509" cy="3973132"/>
          </a:xfrm>
          <a:prstGeom prst="rect">
            <a:avLst/>
          </a:prstGeom>
        </p:spPr>
      </p:pic>
    </p:spTree>
    <p:extLst>
      <p:ext uri="{BB962C8B-B14F-4D97-AF65-F5344CB8AC3E}">
        <p14:creationId xmlns:p14="http://schemas.microsoft.com/office/powerpoint/2010/main" xmlns="" val="3148618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Jan Michał Langiewicz</a:t>
            </a:r>
            <a:br>
              <a:rPr lang="pl-PL" dirty="0" smtClean="0"/>
            </a:br>
            <a:r>
              <a:rPr lang="en-GB" sz="2200" dirty="0">
                <a:solidFill>
                  <a:srgbClr val="FF0000"/>
                </a:solidFill>
                <a:effectLst/>
                <a:latin typeface="Calibri" panose="020F0502020204030204" pitchFamily="34" charset="0"/>
              </a:rPr>
              <a:t>the former headmaster of LO </a:t>
            </a:r>
            <a:r>
              <a:rPr lang="en-GB" sz="2200" dirty="0" err="1">
                <a:solidFill>
                  <a:srgbClr val="FF0000"/>
                </a:solidFill>
                <a:effectLst/>
                <a:latin typeface="Calibri" panose="020F0502020204030204" pitchFamily="34" charset="0"/>
              </a:rPr>
              <a:t>im</a:t>
            </a:r>
            <a:r>
              <a:rPr lang="en-GB" sz="2200" dirty="0">
                <a:solidFill>
                  <a:srgbClr val="FF0000"/>
                </a:solidFill>
                <a:effectLst/>
                <a:latin typeface="Calibri" panose="020F0502020204030204" pitchFamily="34" charset="0"/>
              </a:rPr>
              <a:t>. S. </a:t>
            </a:r>
            <a:r>
              <a:rPr lang="en-GB" sz="2200" dirty="0" err="1">
                <a:solidFill>
                  <a:srgbClr val="FF0000"/>
                </a:solidFill>
                <a:effectLst/>
                <a:latin typeface="Calibri" panose="020F0502020204030204" pitchFamily="34" charset="0"/>
              </a:rPr>
              <a:t>Żeromskiego</a:t>
            </a:r>
            <a:r>
              <a:rPr lang="en-GB" sz="2200" dirty="0">
                <a:solidFill>
                  <a:srgbClr val="FF0000"/>
                </a:solidFill>
                <a:effectLst/>
                <a:latin typeface="Calibri" panose="020F0502020204030204" pitchFamily="34" charset="0"/>
              </a:rPr>
              <a:t> [in the 60s and 70s of the 20</a:t>
            </a:r>
            <a:r>
              <a:rPr lang="en-GB" sz="2200" baseline="30000" dirty="0">
                <a:solidFill>
                  <a:srgbClr val="FF0000"/>
                </a:solidFill>
                <a:effectLst/>
                <a:latin typeface="Calibri" panose="020F0502020204030204" pitchFamily="34" charset="0"/>
              </a:rPr>
              <a:t>th</a:t>
            </a:r>
            <a:r>
              <a:rPr lang="en-GB" sz="2200" dirty="0">
                <a:solidFill>
                  <a:srgbClr val="FF0000"/>
                </a:solidFill>
                <a:effectLst/>
                <a:latin typeface="Calibri" panose="020F0502020204030204" pitchFamily="34" charset="0"/>
              </a:rPr>
              <a:t> century] </a:t>
            </a:r>
            <a:r>
              <a:rPr lang="en-GB" sz="2200" dirty="0" smtClean="0">
                <a:solidFill>
                  <a:srgbClr val="FF0000"/>
                </a:solidFill>
                <a:effectLst/>
                <a:latin typeface="Calibri" panose="020F0502020204030204" pitchFamily="34" charset="0"/>
              </a:rPr>
              <a:t>– </a:t>
            </a:r>
            <a:r>
              <a:rPr lang="pl-PL" sz="2200" dirty="0" smtClean="0">
                <a:solidFill>
                  <a:srgbClr val="FF0000"/>
                </a:solidFill>
                <a:effectLst/>
                <a:latin typeface="Calibri" panose="020F0502020204030204" pitchFamily="34" charset="0"/>
              </a:rPr>
              <a:t/>
            </a:r>
            <a:br>
              <a:rPr lang="pl-PL" sz="2200" dirty="0" smtClean="0">
                <a:solidFill>
                  <a:srgbClr val="FF0000"/>
                </a:solidFill>
                <a:effectLst/>
                <a:latin typeface="Calibri" panose="020F0502020204030204" pitchFamily="34" charset="0"/>
              </a:rPr>
            </a:br>
            <a:r>
              <a:rPr lang="en-GB" sz="2200" dirty="0" smtClean="0">
                <a:solidFill>
                  <a:srgbClr val="FF0000"/>
                </a:solidFill>
                <a:effectLst/>
                <a:latin typeface="Calibri" panose="020F0502020204030204" pitchFamily="34" charset="0"/>
              </a:rPr>
              <a:t>was </a:t>
            </a:r>
            <a:r>
              <a:rPr lang="en-GB" sz="2200" dirty="0">
                <a:solidFill>
                  <a:srgbClr val="FF0000"/>
                </a:solidFill>
                <a:effectLst/>
                <a:latin typeface="Calibri" panose="020F0502020204030204" pitchFamily="34" charset="0"/>
              </a:rPr>
              <a:t>awarded </a:t>
            </a:r>
            <a:r>
              <a:rPr lang="en-GB" sz="2200" dirty="0" smtClean="0">
                <a:solidFill>
                  <a:srgbClr val="FF0000"/>
                </a:solidFill>
                <a:effectLst/>
                <a:latin typeface="Calibri" panose="020F0502020204030204" pitchFamily="34" charset="0"/>
              </a:rPr>
              <a:t>a </a:t>
            </a:r>
            <a:r>
              <a:rPr lang="en-GB" sz="2200" dirty="0">
                <a:solidFill>
                  <a:srgbClr val="FF0000"/>
                </a:solidFill>
                <a:effectLst/>
                <a:latin typeface="Calibri" panose="020F0502020204030204" pitchFamily="34" charset="0"/>
              </a:rPr>
              <a:t>medal of the </a:t>
            </a:r>
            <a:r>
              <a:rPr lang="en-GB" sz="2200" u="sng" dirty="0">
                <a:solidFill>
                  <a:srgbClr val="FF0000"/>
                </a:solidFill>
                <a:effectLst/>
                <a:latin typeface="Calibri" panose="020F0502020204030204" pitchFamily="34" charset="0"/>
              </a:rPr>
              <a:t>Righteous Among the Nations</a:t>
            </a:r>
            <a:endParaRPr lang="pl-PL" sz="220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xmlns="" val="0"/>
              </a:ext>
            </a:extLst>
          </a:blip>
          <a:srcRect l="-80869" t="7683" r="120000" b="35211"/>
          <a:stretch/>
        </p:blipFill>
        <p:spPr>
          <a:xfrm>
            <a:off x="6503830" y="1983346"/>
            <a:ext cx="1803043" cy="2871989"/>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35458" y="1541598"/>
            <a:ext cx="4371415" cy="4805378"/>
          </a:xfrm>
          <a:prstGeom prst="rect">
            <a:avLst/>
          </a:prstGeom>
        </p:spPr>
      </p:pic>
    </p:spTree>
    <p:extLst>
      <p:ext uri="{BB962C8B-B14F-4D97-AF65-F5344CB8AC3E}">
        <p14:creationId xmlns:p14="http://schemas.microsoft.com/office/powerpoint/2010/main" xmlns="" val="86732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descr="C:\Documents and Settings\Viola\Pulpit\Nowy folder\Synagoga ok 19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286" y="1206323"/>
            <a:ext cx="4808112" cy="395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ytuł 2"/>
          <p:cNvSpPr>
            <a:spLocks noGrp="1"/>
          </p:cNvSpPr>
          <p:nvPr>
            <p:ph type="title"/>
          </p:nvPr>
        </p:nvSpPr>
        <p:spPr/>
        <p:txBody>
          <a:bodyPr>
            <a:normAutofit fontScale="90000"/>
          </a:bodyPr>
          <a:lstStyle/>
          <a:p>
            <a:pPr lvl="0" algn="ctr"/>
            <a:r>
              <a:rPr lang="en-GB" sz="2400" dirty="0">
                <a:effectLst/>
              </a:rPr>
              <a:t>Little or no knowledge of pre-war and wartime history of Jews rescued by Poles during World War II in our locality – no serious attention to memorials, </a:t>
            </a:r>
            <a:r>
              <a:rPr lang="pl-PL" sz="2400" dirty="0" smtClean="0">
                <a:effectLst/>
              </a:rPr>
              <a:t/>
            </a:r>
            <a:br>
              <a:rPr lang="pl-PL" sz="2400" dirty="0" smtClean="0">
                <a:effectLst/>
              </a:rPr>
            </a:br>
            <a:r>
              <a:rPr lang="en-GB" sz="2400" dirty="0" smtClean="0">
                <a:effectLst/>
              </a:rPr>
              <a:t>no </a:t>
            </a:r>
            <a:r>
              <a:rPr lang="en-GB" sz="2400" dirty="0">
                <a:effectLst/>
              </a:rPr>
              <a:t>awareness of their existence</a:t>
            </a:r>
            <a:r>
              <a:rPr lang="pl-PL" sz="2400" dirty="0">
                <a:effectLst/>
              </a:rPr>
              <a:t/>
            </a:r>
            <a:br>
              <a:rPr lang="pl-PL" sz="2400" dirty="0">
                <a:effectLst/>
              </a:rPr>
            </a:br>
            <a:endParaRPr lang="pl-PL" sz="2400" dirty="0"/>
          </a:p>
        </p:txBody>
      </p:sp>
      <p:pic>
        <p:nvPicPr>
          <p:cNvPr id="4" name="Picture 4" descr="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82035" y="1284011"/>
            <a:ext cx="3459711" cy="5309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3459" y="2292439"/>
            <a:ext cx="3328576" cy="2504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829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83776" y="1279525"/>
            <a:ext cx="8064120" cy="5356225"/>
          </a:xfrm>
          <a:prstGeom prst="rect">
            <a:avLst/>
          </a:prstGeom>
        </p:spPr>
      </p:pic>
      <p:sp>
        <p:nvSpPr>
          <p:cNvPr id="3" name="Symbol zastępczy zawartości 2"/>
          <p:cNvSpPr>
            <a:spLocks noGrp="1"/>
          </p:cNvSpPr>
          <p:nvPr>
            <p:ph idx="1"/>
          </p:nvPr>
        </p:nvSpPr>
        <p:spPr>
          <a:xfrm>
            <a:off x="762000" y="1279525"/>
            <a:ext cx="10515600" cy="4351338"/>
          </a:xfrm>
        </p:spPr>
        <p:txBody>
          <a:bodyPr/>
          <a:lstStyle/>
          <a:p>
            <a:endParaRPr lang="pl-PL" dirty="0" smtClean="0"/>
          </a:p>
          <a:p>
            <a:endParaRPr lang="pl-PL" dirty="0"/>
          </a:p>
        </p:txBody>
      </p:sp>
      <p:sp>
        <p:nvSpPr>
          <p:cNvPr id="2" name="Tytuł 1"/>
          <p:cNvSpPr>
            <a:spLocks noGrp="1"/>
          </p:cNvSpPr>
          <p:nvPr>
            <p:ph type="title"/>
          </p:nvPr>
        </p:nvSpPr>
        <p:spPr>
          <a:xfrm>
            <a:off x="609600" y="500616"/>
            <a:ext cx="10972800" cy="917022"/>
          </a:xfrm>
        </p:spPr>
        <p:txBody>
          <a:bodyPr>
            <a:normAutofit fontScale="90000"/>
          </a:bodyPr>
          <a:lstStyle/>
          <a:p>
            <a:pPr lvl="0"/>
            <a:r>
              <a:rPr lang="en-GB" sz="3100" dirty="0">
                <a:effectLst/>
              </a:rPr>
              <a:t>It’s clear where to find sources of knowledge about </a:t>
            </a:r>
            <a:r>
              <a:rPr lang="pl-PL" sz="3100" dirty="0" smtClean="0">
                <a:effectLst/>
              </a:rPr>
              <a:t/>
            </a:r>
            <a:br>
              <a:rPr lang="pl-PL" sz="3100" dirty="0" smtClean="0">
                <a:effectLst/>
              </a:rPr>
            </a:br>
            <a:r>
              <a:rPr lang="en-GB" sz="3100" dirty="0" smtClean="0">
                <a:effectLst/>
              </a:rPr>
              <a:t>the </a:t>
            </a:r>
            <a:r>
              <a:rPr lang="en-GB" sz="3100" dirty="0">
                <a:effectLst/>
              </a:rPr>
              <a:t>Medal of the Righteous among the Nations</a:t>
            </a:r>
            <a:r>
              <a:rPr lang="pl-PL" dirty="0">
                <a:effectLst/>
              </a:rPr>
              <a:t/>
            </a:r>
            <a:br>
              <a:rPr lang="pl-PL" dirty="0">
                <a:effectLst/>
              </a:rPr>
            </a:br>
            <a:endParaRPr lang="pl-PL" dirty="0"/>
          </a:p>
        </p:txBody>
      </p:sp>
      <p:pic>
        <p:nvPicPr>
          <p:cNvPr id="2058" name="Picture 10" descr="https://encrypted-tbn1.gstatic.com/images?q=tbn:ANd9GcTH9NLKYL0FZm4IclSB43OqeTqbf_z-pU2GGiL3_SOeAenjphK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05503"/>
            <a:ext cx="2415817" cy="96633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s://encrypted-tbn0.gstatic.com/images?q=tbn:ANd9GcSGxdj-K9SmcUY4sSS-AK7fehHNPo8s2ZsdI9XVR7edwLkS0AkFC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5083" y="1772567"/>
            <a:ext cx="4782813" cy="3864514"/>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https://encrypted-tbn0.gstatic.com/images?q=tbn:ANd9GcSS8mn6i2ZAIR7VyepAnDyRMMhGfHbknjq5ctlZ2DU4bFx6yYLwh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0374" y="4929317"/>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s://encrypted-tbn1.gstatic.com/images?q=tbn:ANd9GcRWanzDz03NEe5lWdyedyuJvWfU8VHrNXDgKeP5St9K11EZmfN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5107" y="2781837"/>
            <a:ext cx="3858669" cy="2222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359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78692" y="1481138"/>
            <a:ext cx="6034616" cy="4525962"/>
          </a:xfrm>
        </p:spPr>
      </p:pic>
      <p:sp>
        <p:nvSpPr>
          <p:cNvPr id="2" name="Tytuł 1"/>
          <p:cNvSpPr>
            <a:spLocks noGrp="1"/>
          </p:cNvSpPr>
          <p:nvPr>
            <p:ph type="title"/>
          </p:nvPr>
        </p:nvSpPr>
        <p:spPr>
          <a:xfrm>
            <a:off x="609600" y="338329"/>
            <a:ext cx="10972800" cy="1143000"/>
          </a:xfrm>
        </p:spPr>
        <p:txBody>
          <a:bodyPr>
            <a:normAutofit fontScale="90000"/>
          </a:bodyPr>
          <a:lstStyle/>
          <a:p>
            <a:pPr lvl="0"/>
            <a:r>
              <a:rPr lang="pl-PL" sz="2200" dirty="0" smtClean="0">
                <a:effectLst/>
              </a:rPr>
              <a:t/>
            </a:r>
            <a:br>
              <a:rPr lang="pl-PL" sz="2200" dirty="0" smtClean="0">
                <a:effectLst/>
              </a:rPr>
            </a:br>
            <a:r>
              <a:rPr lang="pl-PL" sz="2200" dirty="0">
                <a:effectLst/>
              </a:rPr>
              <a:t/>
            </a:r>
            <a:br>
              <a:rPr lang="pl-PL" sz="2200" dirty="0">
                <a:effectLst/>
              </a:rPr>
            </a:br>
            <a:r>
              <a:rPr lang="en-GB" sz="2200" dirty="0" smtClean="0">
                <a:effectLst/>
              </a:rPr>
              <a:t>There </a:t>
            </a:r>
            <a:r>
              <a:rPr lang="en-GB" sz="2200" dirty="0">
                <a:effectLst/>
              </a:rPr>
              <a:t>are enthusiasts of local heritage protection and its commemoration at school and in the local community, as well as people working for cultural institutions or members of local associations that may assist students in their activities or be their recipients.</a:t>
            </a:r>
            <a:r>
              <a:rPr lang="pl-PL" dirty="0">
                <a:effectLst/>
              </a:rPr>
              <a:t/>
            </a:r>
            <a:br>
              <a:rPr lang="pl-PL" dirty="0">
                <a:effectLst/>
              </a:rPr>
            </a:br>
            <a:endParaRPr lang="pl-PL" dirty="0"/>
          </a:p>
        </p:txBody>
      </p:sp>
    </p:spTree>
    <p:extLst>
      <p:ext uri="{BB962C8B-B14F-4D97-AF65-F5344CB8AC3E}">
        <p14:creationId xmlns:p14="http://schemas.microsoft.com/office/powerpoint/2010/main" xmlns="" val="31987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400" dirty="0" smtClean="0"/>
          </a:p>
          <a:p>
            <a:pPr marL="0" indent="0">
              <a:buNone/>
            </a:pPr>
            <a:endParaRPr lang="pl-PL" sz="2400" u="sng" dirty="0"/>
          </a:p>
          <a:p>
            <a:endParaRPr lang="pl-PL" sz="1800" dirty="0"/>
          </a:p>
        </p:txBody>
      </p:sp>
      <p:sp>
        <p:nvSpPr>
          <p:cNvPr id="2" name="Tytuł 1"/>
          <p:cNvSpPr>
            <a:spLocks noGrp="1"/>
          </p:cNvSpPr>
          <p:nvPr>
            <p:ph type="title"/>
          </p:nvPr>
        </p:nvSpPr>
        <p:spPr/>
        <p:txBody>
          <a:bodyPr>
            <a:normAutofit fontScale="90000"/>
          </a:bodyPr>
          <a:lstStyle/>
          <a:p>
            <a:pPr lvl="0"/>
            <a:r>
              <a:rPr lang="en-GB" sz="3100" b="0" dirty="0">
                <a:effectLst/>
              </a:rPr>
              <a:t>We have found unknown symbolic places in </a:t>
            </a:r>
            <a:r>
              <a:rPr lang="en-GB" sz="3100" b="0" dirty="0" err="1">
                <a:effectLst/>
              </a:rPr>
              <a:t>Żyrardów</a:t>
            </a:r>
            <a:r>
              <a:rPr lang="en-GB" sz="3100" b="0" dirty="0">
                <a:effectLst/>
              </a:rPr>
              <a:t> that can be placed on the walking route </a:t>
            </a:r>
            <a:r>
              <a:rPr lang="en-GB" sz="3100" b="0" i="1" dirty="0">
                <a:effectLst/>
              </a:rPr>
              <a:t>Forgotten Traces</a:t>
            </a:r>
            <a:r>
              <a:rPr lang="pl-PL" dirty="0">
                <a:effectLst/>
              </a:rPr>
              <a:t/>
            </a:r>
            <a:br>
              <a:rPr lang="pl-PL" dirty="0">
                <a:effectLst/>
              </a:rPr>
            </a:b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69313" y="1162966"/>
            <a:ext cx="7593379" cy="5695034"/>
          </a:xfrm>
          <a:prstGeom prst="rect">
            <a:avLst/>
          </a:prstGeom>
        </p:spPr>
      </p:pic>
    </p:spTree>
    <p:extLst>
      <p:ext uri="{BB962C8B-B14F-4D97-AF65-F5344CB8AC3E}">
        <p14:creationId xmlns:p14="http://schemas.microsoft.com/office/powerpoint/2010/main" xmlns="" val="30344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6772" y="1136080"/>
            <a:ext cx="10972800" cy="5721920"/>
          </a:xfrm>
        </p:spPr>
        <p:txBody>
          <a:bodyPr>
            <a:normAutofit fontScale="92500" lnSpcReduction="10000"/>
          </a:bodyPr>
          <a:lstStyle/>
          <a:p>
            <a:pPr marL="0" lvl="0" indent="0">
              <a:buNone/>
            </a:pPr>
            <a:r>
              <a:rPr lang="en-GB" dirty="0"/>
              <a:t>The headmistress agrees on the planned activities and their </a:t>
            </a:r>
            <a:r>
              <a:rPr lang="en-GB" dirty="0" smtClean="0"/>
              <a:t>schedule</a:t>
            </a:r>
            <a:endParaRPr lang="pl-PL" dirty="0" smtClean="0"/>
          </a:p>
          <a:p>
            <a:pPr marL="0" lvl="0" indent="0">
              <a:buNone/>
            </a:pPr>
            <a:endParaRPr lang="pl-PL" dirty="0"/>
          </a:p>
          <a:p>
            <a:pPr marL="0" indent="0">
              <a:buNone/>
            </a:pPr>
            <a:endParaRPr lang="pl-PL" b="1" i="1" dirty="0" smtClean="0"/>
          </a:p>
          <a:p>
            <a:pPr marL="0" indent="0">
              <a:buNone/>
            </a:pPr>
            <a:endParaRPr lang="pl-PL" b="1" i="1" dirty="0"/>
          </a:p>
          <a:p>
            <a:pPr marL="0" indent="0">
              <a:buNone/>
            </a:pPr>
            <a:endParaRPr lang="pl-PL" b="1" i="1" dirty="0" smtClean="0"/>
          </a:p>
          <a:p>
            <a:pPr marL="0" indent="0">
              <a:buNone/>
            </a:pPr>
            <a:endParaRPr lang="pl-PL" b="1" i="1" dirty="0"/>
          </a:p>
          <a:p>
            <a:pPr marL="0" indent="0">
              <a:buNone/>
            </a:pPr>
            <a:endParaRPr lang="pl-PL" b="1" i="1" dirty="0" smtClean="0"/>
          </a:p>
          <a:p>
            <a:pPr marL="0" indent="0">
              <a:buNone/>
            </a:pPr>
            <a:endParaRPr lang="pl-PL" b="1" i="1" dirty="0"/>
          </a:p>
          <a:p>
            <a:pPr marL="0" lvl="0" indent="0">
              <a:buNone/>
            </a:pPr>
            <a:endParaRPr lang="pl-PL" dirty="0" smtClean="0"/>
          </a:p>
          <a:p>
            <a:pPr marL="0" lvl="0" indent="0">
              <a:buNone/>
            </a:pPr>
            <a:endParaRPr lang="pl-PL" dirty="0"/>
          </a:p>
          <a:p>
            <a:pPr marL="0" lvl="0" indent="0">
              <a:buNone/>
            </a:pPr>
            <a:endParaRPr lang="pl-PL" dirty="0" smtClean="0"/>
          </a:p>
          <a:p>
            <a:pPr marL="0" lvl="0" indent="0">
              <a:buNone/>
            </a:pPr>
            <a:r>
              <a:rPr lang="en-GB" dirty="0" smtClean="0"/>
              <a:t>We </a:t>
            </a:r>
            <a:r>
              <a:rPr lang="en-GB" dirty="0"/>
              <a:t>are going to publish information about our activities in local media (</a:t>
            </a:r>
            <a:r>
              <a:rPr lang="en-GB" dirty="0" err="1"/>
              <a:t>Tydzień</a:t>
            </a:r>
            <a:r>
              <a:rPr lang="en-GB" dirty="0"/>
              <a:t> </a:t>
            </a:r>
            <a:r>
              <a:rPr lang="en-GB" dirty="0" err="1"/>
              <a:t>Żyrardowa</a:t>
            </a:r>
            <a:r>
              <a:rPr lang="en-GB" dirty="0"/>
              <a:t>, </a:t>
            </a:r>
            <a:r>
              <a:rPr lang="en-GB" dirty="0" err="1"/>
              <a:t>Murowane</a:t>
            </a:r>
            <a:r>
              <a:rPr lang="en-GB" dirty="0"/>
              <a:t> </a:t>
            </a:r>
            <a:r>
              <a:rPr lang="en-GB" dirty="0" err="1"/>
              <a:t>Klimaty</a:t>
            </a:r>
            <a:r>
              <a:rPr lang="en-GB" dirty="0"/>
              <a:t>) and on the school website.</a:t>
            </a:r>
            <a:endParaRPr lang="pl-PL" dirty="0"/>
          </a:p>
          <a:p>
            <a:pPr marL="0" indent="0">
              <a:buNone/>
            </a:pPr>
            <a:endParaRPr lang="pl-PL" b="1" i="1" dirty="0"/>
          </a:p>
        </p:txBody>
      </p:sp>
      <p:sp>
        <p:nvSpPr>
          <p:cNvPr id="2" name="Tytuł 1"/>
          <p:cNvSpPr>
            <a:spLocks noGrp="1"/>
          </p:cNvSpPr>
          <p:nvPr>
            <p:ph type="title"/>
          </p:nvPr>
        </p:nvSpPr>
        <p:spPr/>
        <p:txBody>
          <a:bodyPr>
            <a:noAutofit/>
          </a:bodyPr>
          <a:lstStyle/>
          <a:p>
            <a:pPr lvl="0" algn="ctr"/>
            <a:r>
              <a:rPr lang="en-GB" sz="2400" dirty="0">
                <a:effectLst/>
              </a:rPr>
              <a:t>We know sources of knowledge of the unknown pre-war and wartime history of Jews rescued by Poles during World War II in our locality </a:t>
            </a:r>
            <a:r>
              <a:rPr lang="pl-PL" sz="2400" dirty="0">
                <a:effectLst/>
              </a:rPr>
              <a:t/>
            </a:r>
            <a:br>
              <a:rPr lang="pl-PL" sz="2400" dirty="0">
                <a:effectLst/>
              </a:rPr>
            </a:br>
            <a:endParaRPr lang="pl-PL" sz="2400" dirty="0"/>
          </a:p>
        </p:txBody>
      </p:sp>
      <p:pic>
        <p:nvPicPr>
          <p:cNvPr id="3074" name="Picture 2" descr="https://encrypted-tbn0.gstatic.com/images?q=tbn:ANd9GcR3mYBl0FvbpzwdG2XQWTVoteCsuFk9ks32PNep2fp_E2zYkGd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47201" y="1700012"/>
            <a:ext cx="1702072" cy="28994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0439" y="1535374"/>
            <a:ext cx="4969830" cy="3727373"/>
          </a:xfrm>
          <a:prstGeom prst="rect">
            <a:avLst/>
          </a:prstGeom>
        </p:spPr>
      </p:pic>
    </p:spTree>
    <p:extLst>
      <p:ext uri="{BB962C8B-B14F-4D97-AF65-F5344CB8AC3E}">
        <p14:creationId xmlns:p14="http://schemas.microsoft.com/office/powerpoint/2010/main" xmlns="" val="4243908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1200</TotalTime>
  <Words>661</Words>
  <Application>Microsoft Office PowerPoint</Application>
  <PresentationFormat>Niestandardowy</PresentationFormat>
  <Paragraphs>64</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Hol</vt:lpstr>
      <vt:lpstr>The righteous" are a challenge for us  Activities commemorating the fact that Jan Michał Langiewicz – the former headmaster of LO im. S. Żeromskiego  [in the 60s and 70s of the 20th century] - was awarded  a medal of the Righteous Among the Nations      </vt:lpstr>
      <vt:lpstr>The title of our task – „The righteous” are a challenge for us </vt:lpstr>
      <vt:lpstr>    Results of our investigations – theresources: No knowledge about the fact that the former headmaster of our school (in the 60s and 70s of the 20th century) was awarded a medal of the Righteous Among the Nations or interesting way of commemoration of this event   </vt:lpstr>
      <vt:lpstr>Jan Michał Langiewicz the former headmaster of LO im. S. Żeromskiego [in the 60s and 70s of the 20th century] –  was awarded a medal of the Righteous Among the Nations</vt:lpstr>
      <vt:lpstr>Little or no knowledge of pre-war and wartime history of Jews rescued by Poles during World War II in our locality – no serious attention to memorials,  no awareness of their existence </vt:lpstr>
      <vt:lpstr>It’s clear where to find sources of knowledge about  the Medal of the Righteous among the Nations </vt:lpstr>
      <vt:lpstr>  There are enthusiasts of local heritage protection and its commemoration at school and in the local community, as well as people working for cultural institutions or members of local associations that may assist students in their activities or be their recipients. </vt:lpstr>
      <vt:lpstr>We have found unknown symbolic places in Żyrardów that can be placed on the walking route Forgotten Traces </vt:lpstr>
      <vt:lpstr>We know sources of knowledge of the unknown pre-war and wartime history of Jews rescued by Poles during World War II in our locality  </vt:lpstr>
      <vt:lpstr> </vt:lpstr>
      <vt:lpstr>Schedule of activities </vt:lpstr>
      <vt:lpstr>2nd thematic exhibition "The Righteous", that is "Who?"- In what circumstances did the Righteous rescue Jews? What helped them to do this? And what did they risk? What obstacles did they encounter? [2nd week of April] </vt:lpstr>
      <vt:lpstr> </vt:lpstr>
      <vt:lpstr>    We are creating the concept of a city game How to reconstruct selected themes from the history of life of the Jewish community in pre-war and war Żyrardów on the basis of the set of inspiring materials we have?     </vt:lpstr>
      <vt:lpstr>                                          Examples of questions                                                                                 of city game:</vt:lpstr>
      <vt:lpstr>July 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Językowy obraz świata w piosenkach Hiphopu</dc:title>
  <dc:creator>Ptyś</dc:creator>
  <cp:lastModifiedBy>danuta </cp:lastModifiedBy>
  <cp:revision>119</cp:revision>
  <dcterms:created xsi:type="dcterms:W3CDTF">2013-04-05T08:01:41Z</dcterms:created>
  <dcterms:modified xsi:type="dcterms:W3CDTF">2014-04-06T18:36:40Z</dcterms:modified>
</cp:coreProperties>
</file>