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59" r:id="rId5"/>
    <p:sldId id="268" r:id="rId6"/>
    <p:sldId id="260" r:id="rId7"/>
    <p:sldId id="269" r:id="rId8"/>
    <p:sldId id="261" r:id="rId9"/>
    <p:sldId id="270" r:id="rId10"/>
    <p:sldId id="262" r:id="rId11"/>
    <p:sldId id="271" r:id="rId12"/>
    <p:sldId id="263" r:id="rId13"/>
    <p:sldId id="272" r:id="rId14"/>
    <p:sldId id="264" r:id="rId15"/>
    <p:sldId id="273" r:id="rId16"/>
    <p:sldId id="265" r:id="rId17"/>
    <p:sldId id="274" r:id="rId18"/>
    <p:sldId id="266" r:id="rId19"/>
    <p:sldId id="27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5" autoAdjust="0"/>
    <p:restoredTop sz="94660"/>
  </p:normalViewPr>
  <p:slideViewPr>
    <p:cSldViewPr>
      <p:cViewPr>
        <p:scale>
          <a:sx n="100" d="100"/>
          <a:sy n="100" d="100"/>
        </p:scale>
        <p:origin x="-64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40F163B-5B10-4A9B-80BD-D674CF2D3711}" type="datetimeFigureOut">
              <a:rPr lang="fr-FR" smtClean="0"/>
              <a:pPr/>
              <a:t>06/06/2014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78E51D-C694-4839-8954-8245833E792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F163B-5B10-4A9B-80BD-D674CF2D3711}" type="datetimeFigureOut">
              <a:rPr lang="fr-FR" smtClean="0"/>
              <a:pPr/>
              <a:t>06/06/2014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8E51D-C694-4839-8954-8245833E792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18" Type="http://schemas.openxmlformats.org/officeDocument/2006/relationships/slide" Target="slide16.xml"/><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slide" Target="slide14.xml"/><Relationship Id="rId17" Type="http://schemas.openxmlformats.org/officeDocument/2006/relationships/image" Target="../media/image8.jpeg"/><Relationship Id="rId2" Type="http://schemas.openxmlformats.org/officeDocument/2006/relationships/slide" Target="slide4.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7.jpeg"/><Relationship Id="rId10" Type="http://schemas.openxmlformats.org/officeDocument/2006/relationships/slide" Target="slide8.xml"/><Relationship Id="rId19" Type="http://schemas.openxmlformats.org/officeDocument/2006/relationships/image" Target="../media/image9.jpeg"/><Relationship Id="rId4" Type="http://schemas.openxmlformats.org/officeDocument/2006/relationships/slide" Target="slide12.xml"/><Relationship Id="rId9" Type="http://schemas.openxmlformats.org/officeDocument/2006/relationships/image" Target="../media/image4.jpeg"/><Relationship Id="rId1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2960799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856984" cy="3385542"/>
          </a:xfrm>
          <a:prstGeom prst="rect">
            <a:avLst/>
          </a:prstGeom>
        </p:spPr>
        <p:txBody>
          <a:bodyPr wrap="square">
            <a:spAutoFit/>
          </a:bodyPr>
          <a:lstStyle/>
          <a:p>
            <a:pPr algn="ctr"/>
            <a:r>
              <a:rPr lang="en-US" sz="1600" b="1" dirty="0"/>
              <a:t>Turkey:</a:t>
            </a:r>
            <a:r>
              <a:rPr lang="en-US" sz="1100" dirty="0"/>
              <a:t/>
            </a:r>
            <a:br>
              <a:rPr lang="en-US" sz="1100" dirty="0"/>
            </a:br>
            <a:endParaRPr lang="fr-FR" sz="1100" dirty="0"/>
          </a:p>
          <a:p>
            <a:pPr algn="just"/>
            <a:r>
              <a:rPr lang="en-US" sz="1100" dirty="0"/>
              <a:t>Students and teachers presented their work for the improvement of local social capital in the context of learning social solidarity</a:t>
            </a:r>
            <a:r>
              <a:rPr lang="en-US" sz="1100" dirty="0" smtClean="0"/>
              <a:t>. They </a:t>
            </a:r>
            <a:r>
              <a:rPr lang="en-US" sz="1100" dirty="0"/>
              <a:t>made ​​two films exposing their ideas and actions to strengthen the link between generations, between children, parents and grandparents. These materials, in English, helped students to improve their foreign language skills.</a:t>
            </a:r>
            <a:endParaRPr lang="fr-FR" sz="1100" dirty="0"/>
          </a:p>
          <a:p>
            <a:pPr algn="just"/>
            <a:r>
              <a:rPr lang="en-US" sz="1100" dirty="0">
                <a:sym typeface="Wingdings 3"/>
              </a:rPr>
              <a:t></a:t>
            </a:r>
            <a:r>
              <a:rPr lang="en-US" sz="1100" dirty="0" smtClean="0"/>
              <a:t> </a:t>
            </a:r>
            <a:r>
              <a:rPr lang="en-US" sz="1100" dirty="0"/>
              <a:t>First of all, in the form of interview, the students were invited to wonder about the importance of these intergenerational links for community cohesion. They stressed the importance of mutual exchange in which everyone had to learn from each other. Thus, each student said what he could do personally or with others to improve social capital: some of them planning to get even closer to their parents or grandparents, for example by providing them with computer skills, or drawing on the experience of elderly life lessons. Others have proposed to focus more on children of a kindergarten nearby. Another example, some of them thought organize an event in the future at school to raise money which would then be given to the poor families of the city. Others have imagined to meet sick children at the hospital to relieve some of their suffering and loneliness.</a:t>
            </a:r>
            <a:endParaRPr lang="fr-FR" sz="1100" dirty="0"/>
          </a:p>
          <a:p>
            <a:pPr algn="just"/>
            <a:r>
              <a:rPr lang="en-US" sz="1100" dirty="0">
                <a:sym typeface="Wingdings 3"/>
              </a:rPr>
              <a:t></a:t>
            </a:r>
            <a:r>
              <a:rPr lang="en-US" sz="1100" dirty="0" smtClean="0"/>
              <a:t> </a:t>
            </a:r>
            <a:r>
              <a:rPr lang="en-US" sz="1100" dirty="0"/>
              <a:t>An art exhibition has helped raise funds for the charity activities of the school.</a:t>
            </a:r>
            <a:endParaRPr lang="fr-FR" sz="1100" dirty="0"/>
          </a:p>
          <a:p>
            <a:pPr marL="171450" indent="-171450" algn="just">
              <a:buFont typeface="Wingdings 3"/>
              <a:buChar char="["/>
            </a:pPr>
            <a:r>
              <a:rPr lang="en-US" sz="1100" dirty="0" smtClean="0"/>
              <a:t>Another </a:t>
            </a:r>
            <a:r>
              <a:rPr lang="en-US" sz="1100" dirty="0"/>
              <a:t>important step was the organization of a visit by students and their teachers of an educational center for autistic children, located 15 km from the city center. The preparation of this event brought together toys that students themselves packed to make gifts. When visiting the center, students have spent a whole afternoon with autistic children, multiplying the activities: they played, danced, drew, took pictures with them, held them in their arms... of course the distribution of gifts was an appreciated moment</a:t>
            </a:r>
            <a:r>
              <a:rPr lang="en-US" sz="1100" dirty="0" smtClean="0"/>
              <a:t>.</a:t>
            </a:r>
          </a:p>
          <a:p>
            <a:pPr algn="just"/>
            <a:endParaRPr lang="fr-FR" sz="1100" dirty="0"/>
          </a:p>
          <a:p>
            <a:pPr algn="just"/>
            <a:r>
              <a:rPr lang="en-US" sz="1100" dirty="0"/>
              <a:t>Students have learned a lot from those experiences: they kept positive impressions and the idea of ​​building a better world through solidarity as evidenced by positive messages and slogans that punctuate the film.</a:t>
            </a:r>
            <a:endParaRPr lang="fr-FR" sz="1100" dirty="0"/>
          </a:p>
        </p:txBody>
      </p:sp>
      <p:pic>
        <p:nvPicPr>
          <p:cNvPr id="5" name="Image 4"/>
          <p:cNvPicPr/>
          <p:nvPr/>
        </p:nvPicPr>
        <p:blipFill>
          <a:blip r:embed="rId2" cstate="print"/>
          <a:stretch>
            <a:fillRect/>
          </a:stretch>
        </p:blipFill>
        <p:spPr>
          <a:xfrm>
            <a:off x="899592" y="3759671"/>
            <a:ext cx="1900555" cy="2333625"/>
          </a:xfrm>
          <a:prstGeom prst="rect">
            <a:avLst/>
          </a:prstGeom>
        </p:spPr>
      </p:pic>
      <p:pic>
        <p:nvPicPr>
          <p:cNvPr id="6" name="Imag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3744431"/>
            <a:ext cx="3343275" cy="2348865"/>
          </a:xfrm>
          <a:prstGeom prst="rect">
            <a:avLst/>
          </a:prstGeom>
          <a:noFill/>
        </p:spPr>
      </p:pic>
      <p:sp>
        <p:nvSpPr>
          <p:cNvPr id="7" name="Rectangle 6"/>
          <p:cNvSpPr/>
          <p:nvPr/>
        </p:nvSpPr>
        <p:spPr>
          <a:xfrm>
            <a:off x="1314283" y="6093296"/>
            <a:ext cx="1071171" cy="246221"/>
          </a:xfrm>
          <a:prstGeom prst="rect">
            <a:avLst/>
          </a:prstGeom>
        </p:spPr>
        <p:txBody>
          <a:bodyPr wrap="square">
            <a:spAutoFit/>
          </a:bodyPr>
          <a:lstStyle/>
          <a:p>
            <a:r>
              <a:rPr lang="en-US" sz="1000" dirty="0" smtClean="0"/>
              <a:t>Art exhibition</a:t>
            </a:r>
            <a:endParaRPr lang="fr-FR" sz="1000" dirty="0"/>
          </a:p>
        </p:txBody>
      </p:sp>
      <p:sp>
        <p:nvSpPr>
          <p:cNvPr id="8" name="Rectangle 7"/>
          <p:cNvSpPr/>
          <p:nvPr/>
        </p:nvSpPr>
        <p:spPr>
          <a:xfrm>
            <a:off x="4536369" y="6089877"/>
            <a:ext cx="3132348" cy="246221"/>
          </a:xfrm>
          <a:prstGeom prst="rect">
            <a:avLst/>
          </a:prstGeom>
        </p:spPr>
        <p:txBody>
          <a:bodyPr wrap="square">
            <a:spAutoFit/>
          </a:bodyPr>
          <a:lstStyle/>
          <a:p>
            <a:pPr algn="ctr"/>
            <a:r>
              <a:rPr lang="en-US" sz="1000" dirty="0" smtClean="0"/>
              <a:t>Visiting an educational center for autistic children</a:t>
            </a:r>
            <a:endParaRPr lang="fr-FR" sz="1000" dirty="0"/>
          </a:p>
        </p:txBody>
      </p:sp>
    </p:spTree>
    <p:extLst>
      <p:ext uri="{BB962C8B-B14F-4D97-AF65-F5344CB8AC3E}">
        <p14:creationId xmlns="" xmlns:p14="http://schemas.microsoft.com/office/powerpoint/2010/main" val="2951680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3558779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928992" cy="2708434"/>
          </a:xfrm>
          <a:prstGeom prst="rect">
            <a:avLst/>
          </a:prstGeom>
        </p:spPr>
        <p:txBody>
          <a:bodyPr wrap="square">
            <a:spAutoFit/>
          </a:bodyPr>
          <a:lstStyle/>
          <a:p>
            <a:pPr algn="ctr"/>
            <a:r>
              <a:rPr lang="en-US" sz="1600" b="1" dirty="0"/>
              <a:t>Iceland:</a:t>
            </a:r>
            <a:r>
              <a:rPr lang="en-US" sz="1100" dirty="0"/>
              <a:t/>
            </a:r>
            <a:br>
              <a:rPr lang="en-US" sz="1100" dirty="0"/>
            </a:br>
            <a:endParaRPr lang="fr-FR" sz="1100" dirty="0"/>
          </a:p>
          <a:p>
            <a:pPr algn="just"/>
            <a:r>
              <a:rPr lang="en-US" sz="1100" dirty="0"/>
              <a:t>The students wanted to highlight two representative local social capital Icelandic associations, and shared one experience of volunteering abroad.</a:t>
            </a:r>
            <a:endParaRPr lang="fr-FR" sz="1100" dirty="0"/>
          </a:p>
          <a:p>
            <a:pPr algn="just"/>
            <a:r>
              <a:rPr lang="en-US" sz="1100" dirty="0"/>
              <a:t/>
            </a:r>
            <a:br>
              <a:rPr lang="en-US" sz="1100" dirty="0"/>
            </a:br>
            <a:r>
              <a:rPr lang="en-US" sz="1100" dirty="0">
                <a:sym typeface="Wingdings 3"/>
              </a:rPr>
              <a:t></a:t>
            </a:r>
            <a:r>
              <a:rPr lang="en-US" sz="1100" dirty="0" smtClean="0"/>
              <a:t> </a:t>
            </a:r>
            <a:r>
              <a:rPr lang="en-US" sz="1100" dirty="0"/>
              <a:t>Á </a:t>
            </a:r>
            <a:r>
              <a:rPr lang="en-US" sz="1100" dirty="0" err="1"/>
              <a:t>allra</a:t>
            </a:r>
            <a:r>
              <a:rPr lang="en-US" sz="1100" dirty="0"/>
              <a:t> </a:t>
            </a:r>
            <a:r>
              <a:rPr lang="en-US" sz="1100" dirty="0" err="1"/>
              <a:t>Vorum</a:t>
            </a:r>
            <a:r>
              <a:rPr lang="en-US" sz="1100" dirty="0"/>
              <a:t> (On Everyone’s Lips) is a charity founded in 2008 by three women. Its originality lies in the fact that each year, one particular cause is chosen and the whole nation (individual and corporate sponsors) is invited to make donations in its favor: for example fundraising allowed the purchase of a new mammography for the cancer Institute in 2008, the funding of a recreation home for children with cancer in 2009, the purchase of a new echocardiography machine for sick children in 2011... Donations can be made by internet.</a:t>
            </a:r>
            <a:endParaRPr lang="fr-FR" sz="1100" dirty="0"/>
          </a:p>
          <a:p>
            <a:pPr algn="just"/>
            <a:r>
              <a:rPr lang="en-US" sz="1100" dirty="0"/>
              <a:t> </a:t>
            </a:r>
            <a:endParaRPr lang="fr-FR" sz="1100" dirty="0"/>
          </a:p>
          <a:p>
            <a:pPr algn="just"/>
            <a:r>
              <a:rPr lang="en-US" sz="1100" dirty="0">
                <a:sym typeface="Wingdings 3"/>
              </a:rPr>
              <a:t></a:t>
            </a:r>
            <a:r>
              <a:rPr lang="en-US" sz="1100" dirty="0" smtClean="0"/>
              <a:t> </a:t>
            </a:r>
            <a:r>
              <a:rPr lang="en-US" sz="1100" dirty="0" err="1"/>
              <a:t>Konukot</a:t>
            </a:r>
            <a:r>
              <a:rPr lang="en-US" sz="1100" dirty="0"/>
              <a:t> is a shelter for homeless women, alcoholics and drug addicts, created in 2004 by the Red Cross and the City of Reykjavik. The center is open from 5 pm to 11 am every day to provide food, shelter, clothing and shower. It also makes prevention by distributing clean needles, condoms and advice to drug users.</a:t>
            </a:r>
            <a:endParaRPr lang="fr-FR" sz="1100" dirty="0"/>
          </a:p>
          <a:p>
            <a:pPr algn="just"/>
            <a:r>
              <a:rPr lang="en-US" sz="1100" dirty="0"/>
              <a:t/>
            </a:r>
            <a:br>
              <a:rPr lang="en-US" sz="1100" dirty="0"/>
            </a:br>
            <a:r>
              <a:rPr lang="en-US" sz="1100" dirty="0">
                <a:sym typeface="Wingdings 3"/>
              </a:rPr>
              <a:t></a:t>
            </a:r>
            <a:r>
              <a:rPr lang="en-US" sz="1100" dirty="0" smtClean="0"/>
              <a:t> </a:t>
            </a:r>
            <a:r>
              <a:rPr lang="en-US" sz="1100" dirty="0"/>
              <a:t>Volunteer experience: Visiting an orphanage in Brazil. One student shared his experience as part of a trip to Brazil, the </a:t>
            </a:r>
            <a:r>
              <a:rPr lang="en-US" sz="1100" dirty="0" err="1"/>
              <a:t>Pantanal</a:t>
            </a:r>
            <a:r>
              <a:rPr lang="en-US" sz="1100" dirty="0"/>
              <a:t> and Bonito region, with the organization AFS. He was able to report on actions taken by the staff of the orphanage for children who can find food, toys and a minimum instruction.</a:t>
            </a:r>
            <a:endParaRPr lang="fr-FR" sz="1100" dirty="0"/>
          </a:p>
        </p:txBody>
      </p:sp>
      <p:pic>
        <p:nvPicPr>
          <p:cNvPr id="5" name="Mynd 4"/>
          <p:cNvPicPr/>
          <p:nvPr/>
        </p:nvPicPr>
        <p:blipFill>
          <a:blip r:embed="rId2" cstate="print"/>
          <a:stretch>
            <a:fillRect/>
          </a:stretch>
        </p:blipFill>
        <p:spPr>
          <a:xfrm>
            <a:off x="809625" y="3356992"/>
            <a:ext cx="2482850" cy="2050415"/>
          </a:xfrm>
          <a:prstGeom prst="rect">
            <a:avLst/>
          </a:prstGeom>
        </p:spPr>
      </p:pic>
      <p:pic>
        <p:nvPicPr>
          <p:cNvPr id="6" name="Mynd 6"/>
          <p:cNvPicPr/>
          <p:nvPr/>
        </p:nvPicPr>
        <p:blipFill>
          <a:blip r:embed="rId3" cstate="print"/>
          <a:stretch>
            <a:fillRect/>
          </a:stretch>
        </p:blipFill>
        <p:spPr>
          <a:xfrm>
            <a:off x="5724128" y="3411090"/>
            <a:ext cx="1540510" cy="2054225"/>
          </a:xfrm>
          <a:prstGeom prst="rect">
            <a:avLst/>
          </a:prstGeom>
        </p:spPr>
      </p:pic>
      <p:sp>
        <p:nvSpPr>
          <p:cNvPr id="7" name="Rectangle 6"/>
          <p:cNvSpPr/>
          <p:nvPr/>
        </p:nvSpPr>
        <p:spPr>
          <a:xfrm>
            <a:off x="3660532" y="4438202"/>
            <a:ext cx="1750800" cy="246221"/>
          </a:xfrm>
          <a:prstGeom prst="rect">
            <a:avLst/>
          </a:prstGeom>
        </p:spPr>
        <p:txBody>
          <a:bodyPr wrap="none">
            <a:spAutoFit/>
          </a:bodyPr>
          <a:lstStyle/>
          <a:p>
            <a:r>
              <a:rPr lang="en-US" sz="1000" dirty="0" smtClean="0"/>
              <a:t>Visiting </a:t>
            </a:r>
            <a:r>
              <a:rPr lang="en-US" sz="1000" dirty="0"/>
              <a:t>an orphanage in </a:t>
            </a:r>
            <a:r>
              <a:rPr lang="en-US" sz="1000" dirty="0" smtClean="0"/>
              <a:t>Brazil</a:t>
            </a:r>
            <a:endParaRPr lang="fr-FR" sz="1000" dirty="0"/>
          </a:p>
        </p:txBody>
      </p:sp>
    </p:spTree>
    <p:extLst>
      <p:ext uri="{BB962C8B-B14F-4D97-AF65-F5344CB8AC3E}">
        <p14:creationId xmlns="" xmlns:p14="http://schemas.microsoft.com/office/powerpoint/2010/main" val="2091942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3558779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ittedalsporten.no/images/stories/skoler/Nittedal1011.jpg"/>
          <p:cNvPicPr/>
          <p:nvPr/>
        </p:nvPicPr>
        <p:blipFill>
          <a:blip r:embed="rId2" cstate="print"/>
          <a:srcRect/>
          <a:stretch>
            <a:fillRect/>
          </a:stretch>
        </p:blipFill>
        <p:spPr bwMode="auto">
          <a:xfrm>
            <a:off x="971600" y="4653135"/>
            <a:ext cx="2641600" cy="1306195"/>
          </a:xfrm>
          <a:prstGeom prst="rect">
            <a:avLst/>
          </a:prstGeom>
          <a:ln>
            <a:noFill/>
          </a:ln>
          <a:effectLst>
            <a:softEdge rad="112500"/>
          </a:effectLst>
        </p:spPr>
      </p:pic>
      <p:pic>
        <p:nvPicPr>
          <p:cNvPr id="5" name="Picture 2" descr="http://iloapp.ipringen.com/blog/gif?ShowFile&amp;image=1244059656.jpg"/>
          <p:cNvPicPr/>
          <p:nvPr/>
        </p:nvPicPr>
        <p:blipFill>
          <a:blip r:embed="rId3" cstate="print"/>
          <a:srcRect/>
          <a:stretch>
            <a:fillRect/>
          </a:stretch>
        </p:blipFill>
        <p:spPr bwMode="auto">
          <a:xfrm>
            <a:off x="5364088" y="4672160"/>
            <a:ext cx="2454910" cy="1294130"/>
          </a:xfrm>
          <a:prstGeom prst="rect">
            <a:avLst/>
          </a:prstGeom>
          <a:ln>
            <a:noFill/>
          </a:ln>
          <a:effectLst>
            <a:softEdge rad="112500"/>
          </a:effectLst>
        </p:spPr>
      </p:pic>
      <p:sp>
        <p:nvSpPr>
          <p:cNvPr id="6" name="Rectangle 5"/>
          <p:cNvSpPr/>
          <p:nvPr/>
        </p:nvSpPr>
        <p:spPr>
          <a:xfrm>
            <a:off x="107504" y="548680"/>
            <a:ext cx="8928992" cy="2877711"/>
          </a:xfrm>
          <a:prstGeom prst="rect">
            <a:avLst/>
          </a:prstGeom>
        </p:spPr>
        <p:txBody>
          <a:bodyPr wrap="square">
            <a:spAutoFit/>
          </a:bodyPr>
          <a:lstStyle/>
          <a:p>
            <a:pPr algn="ctr"/>
            <a:r>
              <a:rPr lang="en-US" sz="1600" b="1" dirty="0"/>
              <a:t>Norway</a:t>
            </a:r>
            <a:r>
              <a:rPr lang="en-US" sz="1600" dirty="0"/>
              <a:t>:</a:t>
            </a:r>
            <a:r>
              <a:rPr lang="en-US" sz="1100" dirty="0"/>
              <a:t/>
            </a:r>
            <a:br>
              <a:rPr lang="en-US" sz="1100" dirty="0"/>
            </a:br>
            <a:endParaRPr lang="fr-FR" sz="1100" dirty="0"/>
          </a:p>
          <a:p>
            <a:pPr algn="just"/>
            <a:r>
              <a:rPr lang="en-US" sz="1100" b="1" dirty="0"/>
              <a:t>A survey on social capital in the community</a:t>
            </a:r>
            <a:r>
              <a:rPr lang="en-US" sz="1100" dirty="0"/>
              <a:t> : </a:t>
            </a:r>
            <a:endParaRPr lang="fr-FR" sz="1100" dirty="0"/>
          </a:p>
          <a:p>
            <a:pPr algn="just"/>
            <a:r>
              <a:rPr lang="en-US" sz="1100" dirty="0"/>
              <a:t>By exploring the social capital in </a:t>
            </a:r>
            <a:r>
              <a:rPr lang="en-US" sz="1100" dirty="0" err="1"/>
              <a:t>Nittedal</a:t>
            </a:r>
            <a:r>
              <a:rPr lang="en-US" sz="1100" dirty="0"/>
              <a:t> which has 22000 inhabitants, and inside the school which counts 600 people, students wanted to </a:t>
            </a:r>
            <a:r>
              <a:rPr lang="en-US" sz="1100" dirty="0" smtClean="0"/>
              <a:t>focus on </a:t>
            </a:r>
            <a:r>
              <a:rPr lang="en-US" sz="1100" dirty="0"/>
              <a:t>social workers, recreational and leisure venues, especially around sports. </a:t>
            </a:r>
            <a:endParaRPr lang="fr-FR" sz="1100" dirty="0"/>
          </a:p>
          <a:p>
            <a:pPr algn="just"/>
            <a:r>
              <a:rPr lang="en-US" sz="1100" dirty="0"/>
              <a:t/>
            </a:r>
            <a:br>
              <a:rPr lang="en-US" sz="1100" dirty="0"/>
            </a:br>
            <a:r>
              <a:rPr lang="en-US" sz="1100" dirty="0"/>
              <a:t>The survey involved 100 students, and showed that social capital for young people lies in contact with social workers, friendly relations and activities around social networks. It also revealed that many young people do not belong to a club, the activities concerned only sport, music and clubs for Christians… </a:t>
            </a:r>
            <a:endParaRPr lang="fr-FR" sz="1100" dirty="0"/>
          </a:p>
          <a:p>
            <a:pPr algn="just"/>
            <a:r>
              <a:rPr lang="en-US" sz="1100" dirty="0"/>
              <a:t/>
            </a:r>
            <a:br>
              <a:rPr lang="en-US" sz="1100" dirty="0"/>
            </a:br>
            <a:r>
              <a:rPr lang="en-US" sz="1100" dirty="0"/>
              <a:t/>
            </a:r>
            <a:br>
              <a:rPr lang="en-US" sz="1100" dirty="0"/>
            </a:br>
            <a:r>
              <a:rPr lang="en-US" sz="1100" dirty="0"/>
              <a:t>From these results, the students made proposals to improve the social capital of their communities through three axes:</a:t>
            </a:r>
            <a:endParaRPr lang="fr-FR" sz="1100" dirty="0"/>
          </a:p>
          <a:p>
            <a:pPr algn="just"/>
            <a:r>
              <a:rPr lang="en-US" sz="1100" dirty="0"/>
              <a:t/>
            </a:r>
            <a:br>
              <a:rPr lang="en-US" sz="1100" dirty="0"/>
            </a:br>
            <a:r>
              <a:rPr lang="en-US" sz="1100" dirty="0"/>
              <a:t>- Create more sports clubs</a:t>
            </a:r>
            <a:endParaRPr lang="fr-FR" sz="1100" dirty="0"/>
          </a:p>
          <a:p>
            <a:pPr algn="just"/>
            <a:r>
              <a:rPr lang="en-US" sz="1100" dirty="0"/>
              <a:t>- Organize meetings</a:t>
            </a:r>
            <a:endParaRPr lang="fr-FR" sz="1100" dirty="0"/>
          </a:p>
          <a:p>
            <a:pPr algn="just"/>
            <a:r>
              <a:rPr lang="en-US" sz="1100" dirty="0"/>
              <a:t>- Spread information through the school.</a:t>
            </a:r>
            <a:endParaRPr lang="fr-FR" sz="1100" dirty="0"/>
          </a:p>
        </p:txBody>
      </p:sp>
    </p:spTree>
    <p:extLst>
      <p:ext uri="{BB962C8B-B14F-4D97-AF65-F5344CB8AC3E}">
        <p14:creationId xmlns="" xmlns:p14="http://schemas.microsoft.com/office/powerpoint/2010/main" val="3887037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3558779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856984" cy="2369880"/>
          </a:xfrm>
          <a:prstGeom prst="rect">
            <a:avLst/>
          </a:prstGeom>
        </p:spPr>
        <p:txBody>
          <a:bodyPr wrap="square">
            <a:spAutoFit/>
          </a:bodyPr>
          <a:lstStyle/>
          <a:p>
            <a:pPr algn="ctr"/>
            <a:r>
              <a:rPr lang="en-US" sz="1600" b="1" dirty="0"/>
              <a:t>Greece</a:t>
            </a:r>
            <a:r>
              <a:rPr lang="en-US" sz="1600" dirty="0"/>
              <a:t>:</a:t>
            </a:r>
            <a:r>
              <a:rPr lang="en-US" sz="1100" dirty="0"/>
              <a:t/>
            </a:r>
            <a:br>
              <a:rPr lang="en-US" sz="1100" dirty="0"/>
            </a:br>
            <a:endParaRPr lang="fr-FR" sz="1100" dirty="0"/>
          </a:p>
          <a:p>
            <a:pPr algn="just"/>
            <a:r>
              <a:rPr lang="en-US" sz="1100" dirty="0"/>
              <a:t>The hardness of the current economic crisis in Greece pushes people to find solutions and take initiatives to help citizens in need.</a:t>
            </a:r>
            <a:endParaRPr lang="fr-FR" sz="1100" dirty="0"/>
          </a:p>
          <a:p>
            <a:pPr algn="just"/>
            <a:r>
              <a:rPr lang="en-US" sz="1100" dirty="0"/>
              <a:t/>
            </a:r>
            <a:br>
              <a:rPr lang="en-US" sz="1100" dirty="0"/>
            </a:br>
            <a:r>
              <a:rPr lang="en-US" sz="1100" dirty="0"/>
              <a:t>Students were able to highlight these new forms of solidarity that are implemented in their community, for example</a:t>
            </a:r>
            <a:r>
              <a:rPr lang="en-US" sz="1100" dirty="0" smtClean="0"/>
              <a:t>:</a:t>
            </a:r>
            <a:endParaRPr lang="fr-FR" sz="1100" dirty="0"/>
          </a:p>
          <a:p>
            <a:pPr algn="just"/>
            <a:r>
              <a:rPr lang="en-US" sz="1100" dirty="0" smtClean="0">
                <a:sym typeface="Wingdings 3"/>
              </a:rPr>
              <a:t></a:t>
            </a:r>
            <a:r>
              <a:rPr lang="en-US" sz="1100" dirty="0" smtClean="0"/>
              <a:t> </a:t>
            </a:r>
            <a:r>
              <a:rPr lang="en-US" sz="1100" dirty="0"/>
              <a:t>Consumers participate spontaneously in collections in supermarkets during everyday purchases: purchased products are left in the supermarket to be distributed to needy families</a:t>
            </a:r>
            <a:r>
              <a:rPr lang="en-US" sz="1100" dirty="0" smtClean="0"/>
              <a:t>.</a:t>
            </a:r>
          </a:p>
          <a:p>
            <a:pPr algn="just"/>
            <a:r>
              <a:rPr lang="en-US" sz="1100" dirty="0">
                <a:sym typeface="Wingdings 3"/>
              </a:rPr>
              <a:t></a:t>
            </a:r>
            <a:r>
              <a:rPr lang="en-US" sz="1100" dirty="0" smtClean="0"/>
              <a:t> </a:t>
            </a:r>
            <a:r>
              <a:rPr lang="en-US" sz="1100" dirty="0"/>
              <a:t>Teachers give their time after school to help students who cannot afford a tutor.</a:t>
            </a:r>
            <a:endParaRPr lang="fr-FR" sz="1100" dirty="0"/>
          </a:p>
          <a:p>
            <a:pPr algn="just"/>
            <a:r>
              <a:rPr lang="en-US" sz="1100" dirty="0">
                <a:sym typeface="Wingdings 3"/>
              </a:rPr>
              <a:t></a:t>
            </a:r>
            <a:r>
              <a:rPr lang="en-US" sz="1100" dirty="0" smtClean="0"/>
              <a:t> </a:t>
            </a:r>
            <a:r>
              <a:rPr lang="en-US" sz="1100" dirty="0"/>
              <a:t>During the Christmas and Easter holidays, students organized collections of food, toys and money.</a:t>
            </a:r>
            <a:endParaRPr lang="fr-FR" sz="1100" dirty="0"/>
          </a:p>
          <a:p>
            <a:pPr algn="just"/>
            <a:r>
              <a:rPr lang="en-US" sz="1100" dirty="0"/>
              <a:t> These grants are intended institutions that help people in need.</a:t>
            </a:r>
            <a:endParaRPr lang="fr-FR" sz="1100" dirty="0"/>
          </a:p>
          <a:p>
            <a:pPr algn="just"/>
            <a:r>
              <a:rPr lang="en-US" sz="1100" dirty="0">
                <a:sym typeface="Wingdings 3"/>
              </a:rPr>
              <a:t></a:t>
            </a:r>
            <a:r>
              <a:rPr lang="en-US" sz="1100" dirty="0" smtClean="0"/>
              <a:t> </a:t>
            </a:r>
            <a:r>
              <a:rPr lang="en-US" sz="1100" dirty="0"/>
              <a:t>The municipality multiplies social actions: medical assistance (doctor at home, social pharmacy), social supermarket, social school, and home help for the elderly, free meals...</a:t>
            </a:r>
            <a:endParaRPr lang="fr-FR" sz="1100" dirty="0"/>
          </a:p>
          <a:p>
            <a:pPr algn="just"/>
            <a:r>
              <a:rPr lang="en-US" sz="1100" dirty="0">
                <a:sym typeface="Wingdings 3"/>
              </a:rPr>
              <a:t></a:t>
            </a:r>
            <a:r>
              <a:rPr lang="en-US" sz="1100" dirty="0" smtClean="0"/>
              <a:t> </a:t>
            </a:r>
            <a:r>
              <a:rPr lang="en-US" sz="1100" dirty="0"/>
              <a:t>Prisoners are encouraged to offer their services and assistance to the municipality in exchange for a sentence reduction.</a:t>
            </a:r>
            <a:endParaRPr lang="fr-FR" sz="1100" dirty="0"/>
          </a:p>
        </p:txBody>
      </p:sp>
      <p:pic>
        <p:nvPicPr>
          <p:cNvPr id="5" name="Picture 5" descr="image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3212976"/>
            <a:ext cx="2401570" cy="1409700"/>
          </a:xfrm>
          <a:prstGeom prst="rect">
            <a:avLst/>
          </a:prstGeom>
          <a:noFill/>
          <a:ln>
            <a:noFill/>
          </a:ln>
          <a:extLst/>
        </p:spPr>
      </p:pic>
      <p:pic>
        <p:nvPicPr>
          <p:cNvPr id="6" name="Picture 10" descr="images (2)"/>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3212976"/>
            <a:ext cx="1872208" cy="1409700"/>
          </a:xfrm>
          <a:prstGeom prst="rect">
            <a:avLst/>
          </a:prstGeom>
          <a:noFill/>
          <a:ln>
            <a:noFill/>
          </a:ln>
          <a:extLst/>
        </p:spPr>
      </p:pic>
    </p:spTree>
    <p:extLst>
      <p:ext uri="{BB962C8B-B14F-4D97-AF65-F5344CB8AC3E}">
        <p14:creationId xmlns="" xmlns:p14="http://schemas.microsoft.com/office/powerpoint/2010/main" val="3611126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355877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38937"/>
          <a:stretch/>
        </p:blipFill>
        <p:spPr bwMode="auto">
          <a:xfrm>
            <a:off x="611560" y="4601967"/>
            <a:ext cx="1745684" cy="15841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56273" y="5003031"/>
            <a:ext cx="1980220" cy="9830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880" t="23502" r="2927" b="14424"/>
          <a:stretch/>
        </p:blipFill>
        <p:spPr bwMode="auto">
          <a:xfrm>
            <a:off x="6588224" y="4941168"/>
            <a:ext cx="1965960" cy="9057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3660658" y="6381328"/>
            <a:ext cx="1875835" cy="246221"/>
          </a:xfrm>
          <a:prstGeom prst="rect">
            <a:avLst/>
          </a:prstGeom>
        </p:spPr>
        <p:txBody>
          <a:bodyPr wrap="none">
            <a:spAutoFit/>
          </a:bodyPr>
          <a:lstStyle/>
          <a:p>
            <a:r>
              <a:rPr lang="en-US" sz="1000" dirty="0" smtClean="0"/>
              <a:t>Some students with associations</a:t>
            </a:r>
            <a:endParaRPr lang="fr-FR" sz="1000" dirty="0"/>
          </a:p>
        </p:txBody>
      </p:sp>
      <p:sp>
        <p:nvSpPr>
          <p:cNvPr id="9" name="Rectangle 8"/>
          <p:cNvSpPr/>
          <p:nvPr/>
        </p:nvSpPr>
        <p:spPr>
          <a:xfrm>
            <a:off x="179512" y="188640"/>
            <a:ext cx="8856984" cy="4231928"/>
          </a:xfrm>
          <a:prstGeom prst="rect">
            <a:avLst/>
          </a:prstGeom>
        </p:spPr>
        <p:txBody>
          <a:bodyPr wrap="square">
            <a:spAutoFit/>
          </a:bodyPr>
          <a:lstStyle/>
          <a:p>
            <a:r>
              <a:rPr lang="en-US" sz="1600" b="1" dirty="0"/>
              <a:t>France</a:t>
            </a:r>
            <a:r>
              <a:rPr lang="en-US" sz="1600" dirty="0"/>
              <a:t>:</a:t>
            </a:r>
            <a:r>
              <a:rPr lang="en-US" sz="1100" dirty="0"/>
              <a:t/>
            </a:r>
            <a:br>
              <a:rPr lang="en-US" sz="1100" dirty="0"/>
            </a:br>
            <a:endParaRPr lang="fr-FR" sz="1100" dirty="0" smtClean="0"/>
          </a:p>
          <a:p>
            <a:r>
              <a:rPr lang="en-US" sz="1100" dirty="0">
                <a:sym typeface="Wingdings 3"/>
              </a:rPr>
              <a:t> </a:t>
            </a:r>
            <a:r>
              <a:rPr lang="en-US" sz="1100" b="1" dirty="0" smtClean="0"/>
              <a:t>The </a:t>
            </a:r>
            <a:r>
              <a:rPr lang="en-US" sz="1100" b="1" dirty="0"/>
              <a:t>contest of associations</a:t>
            </a:r>
            <a:endParaRPr lang="fr-FR" sz="1100" dirty="0"/>
          </a:p>
          <a:p>
            <a:r>
              <a:rPr lang="en-US" sz="1100" dirty="0"/>
              <a:t>At school, to work around the issue of social capital, there was a competition between several classes in civics education: the contest of associations. By participating in this game, teams have to choose a local association and advertise it. Students have to do research, conduct an interview, and if possible </a:t>
            </a:r>
            <a:r>
              <a:rPr lang="en-US" sz="1100" dirty="0" smtClean="0"/>
              <a:t>engage </a:t>
            </a:r>
            <a:r>
              <a:rPr lang="en-US" sz="1100" dirty="0"/>
              <a:t>in an action with the association. A jury will select the winners, those who have gone the furthest in the project.</a:t>
            </a:r>
            <a:endParaRPr lang="fr-FR" sz="1100" dirty="0"/>
          </a:p>
          <a:p>
            <a:r>
              <a:rPr lang="en-US" sz="1100" dirty="0"/>
              <a:t>Here are some associations chosen by the students:</a:t>
            </a:r>
            <a:endParaRPr lang="fr-FR" sz="1100" dirty="0"/>
          </a:p>
          <a:p>
            <a:r>
              <a:rPr lang="en-US" sz="1100" dirty="0"/>
              <a:t> </a:t>
            </a:r>
            <a:endParaRPr lang="fr-FR" sz="1100" dirty="0"/>
          </a:p>
          <a:p>
            <a:r>
              <a:rPr lang="en-US" sz="1100" dirty="0"/>
              <a:t>- Le Secours </a:t>
            </a:r>
            <a:r>
              <a:rPr lang="en-US" sz="1100" dirty="0" err="1"/>
              <a:t>Populaire</a:t>
            </a:r>
            <a:r>
              <a:rPr lang="en-US" sz="1100" dirty="0"/>
              <a:t> de Pessac (people Rescue of Pessac) provides humanitarian aid in all its forms (food, hygiene products, assistance with going on holiday, entertainment and gifts for Christmas…)</a:t>
            </a:r>
            <a:endParaRPr lang="fr-FR" sz="1100" dirty="0"/>
          </a:p>
          <a:p>
            <a:r>
              <a:rPr lang="en-US" sz="1100" dirty="0"/>
              <a:t>- SOS </a:t>
            </a:r>
            <a:r>
              <a:rPr lang="en-US" sz="1100" dirty="0" err="1"/>
              <a:t>Racisme</a:t>
            </a:r>
            <a:r>
              <a:rPr lang="en-US" sz="1100" dirty="0"/>
              <a:t> (SOS racism) fights against racism and discrimination, helping victims to gather evidence and file a complaint. </a:t>
            </a:r>
            <a:endParaRPr lang="fr-FR" sz="1100" dirty="0"/>
          </a:p>
          <a:p>
            <a:r>
              <a:rPr lang="en-US" sz="1100" dirty="0"/>
              <a:t>- Ni </a:t>
            </a:r>
            <a:r>
              <a:rPr lang="en-US" sz="1100" dirty="0" err="1"/>
              <a:t>Putes</a:t>
            </a:r>
            <a:r>
              <a:rPr lang="en-US" sz="1100" dirty="0"/>
              <a:t> Ni </a:t>
            </a:r>
            <a:r>
              <a:rPr lang="en-US" sz="1100" dirty="0" err="1"/>
              <a:t>Soumises</a:t>
            </a:r>
            <a:r>
              <a:rPr lang="en-US" sz="1100" dirty="0"/>
              <a:t> (Neither whores nor submissive) fights against discrimination against women, and was created with the fact that women's rights were violated by some who treat them as "whores", accusing them </a:t>
            </a:r>
            <a:r>
              <a:rPr lang="en-US" sz="1100" dirty="0" smtClean="0"/>
              <a:t>of putting on </a:t>
            </a:r>
            <a:r>
              <a:rPr lang="en-US" sz="1100" dirty="0"/>
              <a:t>makeup or </a:t>
            </a:r>
            <a:r>
              <a:rPr lang="en-US" sz="1100" dirty="0" smtClean="0"/>
              <a:t>wearing </a:t>
            </a:r>
            <a:r>
              <a:rPr lang="en-US" sz="1100" dirty="0"/>
              <a:t>skirts, and abusing them.</a:t>
            </a:r>
            <a:endParaRPr lang="fr-FR" sz="1100" dirty="0"/>
          </a:p>
          <a:p>
            <a:r>
              <a:rPr lang="en-US" sz="1100" dirty="0"/>
              <a:t>- Action </a:t>
            </a:r>
            <a:r>
              <a:rPr lang="en-US" sz="1100" dirty="0" err="1"/>
              <a:t>Jeunesse</a:t>
            </a:r>
            <a:r>
              <a:rPr lang="en-US" sz="1100" dirty="0"/>
              <a:t> Pessac (Youth Action of Pessac) operates on the territory of Pessac among youth in general and especially young people in difficulty. </a:t>
            </a:r>
            <a:endParaRPr lang="fr-FR" sz="1100" dirty="0"/>
          </a:p>
          <a:p>
            <a:r>
              <a:rPr lang="en-US" sz="1100" dirty="0"/>
              <a:t>- La LYCRA (International League against Racism and </a:t>
            </a:r>
            <a:r>
              <a:rPr lang="en-US" sz="1100" dirty="0" err="1"/>
              <a:t>Antisemitism</a:t>
            </a:r>
            <a:r>
              <a:rPr lang="en-US" sz="1100" dirty="0"/>
              <a:t>)</a:t>
            </a:r>
            <a:endParaRPr lang="fr-FR" sz="1100" dirty="0"/>
          </a:p>
          <a:p>
            <a:r>
              <a:rPr lang="en-US" sz="1100" dirty="0"/>
              <a:t>- La </a:t>
            </a:r>
            <a:r>
              <a:rPr lang="en-US" sz="1100" dirty="0" err="1"/>
              <a:t>Maison</a:t>
            </a:r>
            <a:r>
              <a:rPr lang="en-US" sz="1100" dirty="0"/>
              <a:t> de Simone </a:t>
            </a:r>
            <a:r>
              <a:rPr lang="en-US" sz="1100" dirty="0" smtClean="0"/>
              <a:t>(</a:t>
            </a:r>
            <a:r>
              <a:rPr lang="en-US" sz="1100" dirty="0"/>
              <a:t>S</a:t>
            </a:r>
            <a:r>
              <a:rPr lang="en-US" sz="1100" dirty="0" smtClean="0"/>
              <a:t>imone’s </a:t>
            </a:r>
            <a:r>
              <a:rPr lang="en-US" sz="1100" dirty="0"/>
              <a:t>home) helps women that are victim of domestic violence.</a:t>
            </a:r>
            <a:endParaRPr lang="fr-FR" sz="1100" dirty="0"/>
          </a:p>
          <a:p>
            <a:r>
              <a:rPr lang="en-US" sz="1100" dirty="0"/>
              <a:t>- </a:t>
            </a:r>
            <a:r>
              <a:rPr lang="en-US" sz="1100" dirty="0" err="1"/>
              <a:t>Ciné</a:t>
            </a:r>
            <a:r>
              <a:rPr lang="en-US" sz="1100" dirty="0"/>
              <a:t> </a:t>
            </a:r>
            <a:r>
              <a:rPr lang="en-US" sz="1100" dirty="0" err="1"/>
              <a:t>Réseau</a:t>
            </a:r>
            <a:r>
              <a:rPr lang="en-US" sz="1100" dirty="0"/>
              <a:t>, an association that works for cinema, by helping young artists…</a:t>
            </a:r>
            <a:endParaRPr lang="fr-FR" sz="1100" dirty="0"/>
          </a:p>
          <a:p>
            <a:r>
              <a:rPr lang="en-US" sz="1100" dirty="0"/>
              <a:t> </a:t>
            </a:r>
            <a:endParaRPr lang="fr-FR" sz="1100" dirty="0"/>
          </a:p>
          <a:p>
            <a:r>
              <a:rPr lang="en-US" sz="1100" dirty="0"/>
              <a:t> </a:t>
            </a:r>
            <a:r>
              <a:rPr lang="en-US" sz="1100" dirty="0">
                <a:sym typeface="Wingdings 3"/>
              </a:rPr>
              <a:t>  </a:t>
            </a:r>
            <a:r>
              <a:rPr lang="en-US" sz="1100" b="1" dirty="0" smtClean="0"/>
              <a:t>After </a:t>
            </a:r>
            <a:r>
              <a:rPr lang="en-US" sz="1100" b="1" dirty="0"/>
              <a:t>these activities, students proposed some ideas to improve social capital :</a:t>
            </a:r>
            <a:endParaRPr lang="fr-FR" sz="1100" b="1" dirty="0"/>
          </a:p>
          <a:p>
            <a:r>
              <a:rPr lang="en-US" sz="1100" dirty="0"/>
              <a:t>- organizing food or clothing collection at school.</a:t>
            </a:r>
            <a:endParaRPr lang="fr-FR" sz="1100" dirty="0"/>
          </a:p>
          <a:p>
            <a:r>
              <a:rPr lang="en-US" sz="1100" dirty="0"/>
              <a:t>- offering assistance for an attic sale.</a:t>
            </a:r>
            <a:endParaRPr lang="fr-FR" sz="1100" dirty="0"/>
          </a:p>
          <a:p>
            <a:r>
              <a:rPr lang="en-US" sz="1100" dirty="0"/>
              <a:t>- Inviting members of associations at school, to organize debates… </a:t>
            </a:r>
            <a:endParaRPr lang="fr-FR" sz="1100" dirty="0"/>
          </a:p>
          <a:p>
            <a:r>
              <a:rPr lang="en-US" sz="1100" dirty="0"/>
              <a:t>- </a:t>
            </a:r>
            <a:r>
              <a:rPr lang="en-US" sz="1100" dirty="0" smtClean="0"/>
              <a:t>Promoting </a:t>
            </a:r>
            <a:r>
              <a:rPr lang="en-US" sz="1100" dirty="0"/>
              <a:t>the associations to other students (by putting up posters…) </a:t>
            </a:r>
            <a:endParaRPr lang="fr-FR" sz="1100" dirty="0"/>
          </a:p>
          <a:p>
            <a:r>
              <a:rPr lang="en-US" sz="1100" dirty="0"/>
              <a:t>- organizing an event at school: the day of the associations. </a:t>
            </a:r>
            <a:endParaRPr lang="fr-FR" sz="1100" dirty="0"/>
          </a:p>
        </p:txBody>
      </p:sp>
    </p:spTree>
    <p:extLst>
      <p:ext uri="{BB962C8B-B14F-4D97-AF65-F5344CB8AC3E}">
        <p14:creationId xmlns="" xmlns:p14="http://schemas.microsoft.com/office/powerpoint/2010/main" val="1110659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3558779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8568952" cy="2539157"/>
          </a:xfrm>
          <a:prstGeom prst="rect">
            <a:avLst/>
          </a:prstGeom>
        </p:spPr>
        <p:txBody>
          <a:bodyPr wrap="square">
            <a:spAutoFit/>
          </a:bodyPr>
          <a:lstStyle/>
          <a:p>
            <a:pPr algn="just"/>
            <a:r>
              <a:rPr lang="en-US" sz="1600" b="1" dirty="0"/>
              <a:t>Cyprus:</a:t>
            </a:r>
            <a:r>
              <a:rPr lang="en-US" sz="1100" dirty="0"/>
              <a:t/>
            </a:r>
            <a:br>
              <a:rPr lang="en-US" sz="1100" dirty="0"/>
            </a:br>
            <a:endParaRPr lang="fr-FR" sz="1100" dirty="0"/>
          </a:p>
          <a:p>
            <a:pPr algn="just"/>
            <a:r>
              <a:rPr lang="en-US" sz="1100" dirty="0"/>
              <a:t>Many actions and activities have been carried out in favor of social capital in the school environment:</a:t>
            </a:r>
            <a:endParaRPr lang="fr-FR" sz="1100" dirty="0"/>
          </a:p>
          <a:p>
            <a:pPr algn="just"/>
            <a:r>
              <a:rPr lang="en-US" sz="1100" dirty="0"/>
              <a:t/>
            </a:r>
            <a:br>
              <a:rPr lang="en-US" sz="1100" dirty="0"/>
            </a:br>
            <a:r>
              <a:rPr lang="en-US" sz="1100" dirty="0" smtClean="0">
                <a:sym typeface="Wingdings 3"/>
              </a:rPr>
              <a:t></a:t>
            </a:r>
            <a:r>
              <a:rPr lang="en-US" sz="1100" dirty="0" smtClean="0"/>
              <a:t> </a:t>
            </a:r>
            <a:r>
              <a:rPr lang="en-US" sz="1100" dirty="0"/>
              <a:t>Communication about participation in an artistic event to promote European cooperation day (achievement by students in a mural at the </a:t>
            </a:r>
            <a:r>
              <a:rPr lang="en-US" sz="1100" dirty="0" err="1"/>
              <a:t>Larnaca</a:t>
            </a:r>
            <a:r>
              <a:rPr lang="en-US" sz="1100" dirty="0"/>
              <a:t> International Airport</a:t>
            </a:r>
            <a:r>
              <a:rPr lang="en-US" sz="1100" dirty="0" smtClean="0"/>
              <a:t>.)</a:t>
            </a:r>
          </a:p>
          <a:p>
            <a:pPr algn="just"/>
            <a:r>
              <a:rPr lang="en-US" sz="1100" dirty="0" smtClean="0">
                <a:sym typeface="Wingdings 3"/>
              </a:rPr>
              <a:t> </a:t>
            </a:r>
            <a:r>
              <a:rPr lang="en-US" sz="1100" dirty="0" smtClean="0"/>
              <a:t>Landscaping </a:t>
            </a:r>
            <a:r>
              <a:rPr lang="en-US" sz="1100" dirty="0"/>
              <a:t>of school buildings (production by students of graffiti inspired by the values ​​of peace in particular</a:t>
            </a:r>
            <a:r>
              <a:rPr lang="en-US" sz="1100" dirty="0" smtClean="0"/>
              <a:t>.)</a:t>
            </a:r>
          </a:p>
          <a:p>
            <a:pPr algn="just"/>
            <a:r>
              <a:rPr lang="en-US" sz="1100" dirty="0" smtClean="0">
                <a:sym typeface="Wingdings 3"/>
              </a:rPr>
              <a:t> </a:t>
            </a:r>
            <a:r>
              <a:rPr lang="en-US" sz="1100" dirty="0" smtClean="0"/>
              <a:t>Blood </a:t>
            </a:r>
            <a:r>
              <a:rPr lang="en-US" sz="1100" dirty="0"/>
              <a:t>donation.</a:t>
            </a:r>
            <a:endParaRPr lang="fr-FR" sz="1100" dirty="0"/>
          </a:p>
          <a:p>
            <a:pPr marL="171450" indent="-171450" algn="just">
              <a:buFont typeface="Wingdings 3"/>
              <a:buChar char="["/>
            </a:pPr>
            <a:r>
              <a:rPr lang="en-US" sz="1100" dirty="0" smtClean="0"/>
              <a:t>Planting </a:t>
            </a:r>
            <a:r>
              <a:rPr lang="en-US" sz="1100" dirty="0"/>
              <a:t>180 trees outside the school premises (action for the environment</a:t>
            </a:r>
            <a:r>
              <a:rPr lang="en-US" sz="1100" dirty="0" smtClean="0"/>
              <a:t>).</a:t>
            </a:r>
            <a:r>
              <a:rPr lang="en-US" sz="1100" dirty="0" smtClean="0">
                <a:sym typeface="Wingdings 3"/>
              </a:rPr>
              <a:t> </a:t>
            </a:r>
          </a:p>
          <a:p>
            <a:pPr marL="171450" indent="-171450" algn="just">
              <a:buFont typeface="Wingdings 3"/>
              <a:buChar char="["/>
            </a:pPr>
            <a:r>
              <a:rPr lang="en-US" sz="1100" dirty="0" smtClean="0"/>
              <a:t>Organization </a:t>
            </a:r>
            <a:r>
              <a:rPr lang="en-US" sz="1100" dirty="0"/>
              <a:t>of campaign donations of food and commodities (" love packages ") to the poor, to fight against the effects of the economic crisis.</a:t>
            </a:r>
            <a:endParaRPr lang="fr-FR" sz="1100" dirty="0"/>
          </a:p>
          <a:p>
            <a:pPr algn="just"/>
            <a:r>
              <a:rPr lang="en-US" sz="1100" dirty="0" smtClean="0">
                <a:sym typeface="Wingdings 3"/>
              </a:rPr>
              <a:t></a:t>
            </a:r>
            <a:r>
              <a:rPr lang="en-US" sz="1100" dirty="0" smtClean="0"/>
              <a:t> </a:t>
            </a:r>
            <a:r>
              <a:rPr lang="en-US" sz="1100" dirty="0"/>
              <a:t>Actions taken by volunteer students from electricity section towards the poor families of the community (repairing electrical problems in homes...)</a:t>
            </a:r>
            <a:endParaRPr lang="fr-FR" sz="1100" dirty="0"/>
          </a:p>
          <a:p>
            <a:pPr algn="just"/>
            <a:r>
              <a:rPr lang="en-US" sz="1100" dirty="0" smtClean="0">
                <a:sym typeface="Wingdings 3"/>
              </a:rPr>
              <a:t> </a:t>
            </a:r>
            <a:r>
              <a:rPr lang="en-US" sz="1100" dirty="0" smtClean="0"/>
              <a:t>Organizing </a:t>
            </a:r>
            <a:r>
              <a:rPr lang="en-US" sz="1100" dirty="0"/>
              <a:t>a charity event, " Christmas Bazaar " selling items created by students </a:t>
            </a:r>
            <a:r>
              <a:rPr lang="en-US" sz="1100" dirty="0" smtClean="0"/>
              <a:t>(furniture</a:t>
            </a:r>
            <a:r>
              <a:rPr lang="en-US" sz="1100" dirty="0"/>
              <a:t>, clothing, fashion, decoration , cakes ) has provided financial assistance to students in need.</a:t>
            </a:r>
            <a:endParaRPr lang="fr-FR" sz="1100" dirty="0"/>
          </a:p>
        </p:txBody>
      </p:sp>
      <p:pic>
        <p:nvPicPr>
          <p:cNvPr id="5" name="Image 4" descr="E:\2012-13\Χριστουγεννιάτικο παζαράκι Προσθηκη\DSCF8168.JPG"/>
          <p:cNvPicPr/>
          <p:nvPr/>
        </p:nvPicPr>
        <p:blipFill>
          <a:blip r:embed="rId2" cstate="print"/>
          <a:srcRect/>
          <a:stretch>
            <a:fillRect/>
          </a:stretch>
        </p:blipFill>
        <p:spPr bwMode="auto">
          <a:xfrm>
            <a:off x="1609490" y="2712343"/>
            <a:ext cx="2600325" cy="2019300"/>
          </a:xfrm>
          <a:prstGeom prst="rect">
            <a:avLst/>
          </a:prstGeom>
          <a:noFill/>
          <a:ln w="9525">
            <a:noFill/>
            <a:miter lim="800000"/>
            <a:headEnd/>
            <a:tailEnd/>
          </a:ln>
        </p:spPr>
      </p:pic>
      <p:pic>
        <p:nvPicPr>
          <p:cNvPr id="6" name="Image 5" descr="E:\2012-13\Δεντροφυτευση  Αλλαγή\DSCF8479.JPG"/>
          <p:cNvPicPr/>
          <p:nvPr/>
        </p:nvPicPr>
        <p:blipFill>
          <a:blip r:embed="rId3" cstate="print"/>
          <a:srcRect/>
          <a:stretch>
            <a:fillRect/>
          </a:stretch>
        </p:blipFill>
        <p:spPr bwMode="auto">
          <a:xfrm>
            <a:off x="1624720" y="4825330"/>
            <a:ext cx="2585095" cy="1916038"/>
          </a:xfrm>
          <a:prstGeom prst="rect">
            <a:avLst/>
          </a:prstGeom>
          <a:noFill/>
          <a:ln w="9525">
            <a:noFill/>
            <a:miter lim="800000"/>
            <a:headEnd/>
            <a:tailEnd/>
          </a:ln>
        </p:spPr>
      </p:pic>
      <p:pic>
        <p:nvPicPr>
          <p:cNvPr id="7" name="Image 6" descr="E:\2012-13\Αιμοδοσία Βελτιωμενο\DSC05845.JPG"/>
          <p:cNvPicPr/>
          <p:nvPr/>
        </p:nvPicPr>
        <p:blipFill>
          <a:blip r:embed="rId4" cstate="print"/>
          <a:srcRect/>
          <a:stretch>
            <a:fillRect/>
          </a:stretch>
        </p:blipFill>
        <p:spPr bwMode="auto">
          <a:xfrm>
            <a:off x="4608004" y="2712343"/>
            <a:ext cx="2700300" cy="2019300"/>
          </a:xfrm>
          <a:prstGeom prst="rect">
            <a:avLst/>
          </a:prstGeom>
          <a:noFill/>
          <a:ln w="9525">
            <a:noFill/>
            <a:miter lim="800000"/>
            <a:headEnd/>
            <a:tailEnd/>
          </a:ln>
        </p:spPr>
      </p:pic>
      <p:pic>
        <p:nvPicPr>
          <p:cNvPr id="8" name="Image 7" descr="E:\2011-12\grafitty\DSCF2912.JPG"/>
          <p:cNvPicPr/>
          <p:nvPr/>
        </p:nvPicPr>
        <p:blipFill>
          <a:blip r:embed="rId5" cstate="print"/>
          <a:srcRect/>
          <a:stretch>
            <a:fillRect/>
          </a:stretch>
        </p:blipFill>
        <p:spPr bwMode="auto">
          <a:xfrm>
            <a:off x="4608004" y="4831804"/>
            <a:ext cx="2700300" cy="1909564"/>
          </a:xfrm>
          <a:prstGeom prst="rect">
            <a:avLst/>
          </a:prstGeom>
          <a:noFill/>
          <a:ln w="9525">
            <a:noFill/>
            <a:miter lim="800000"/>
            <a:headEnd/>
            <a:tailEnd/>
          </a:ln>
        </p:spPr>
      </p:pic>
    </p:spTree>
    <p:extLst>
      <p:ext uri="{BB962C8B-B14F-4D97-AF65-F5344CB8AC3E}">
        <p14:creationId xmlns="" xmlns:p14="http://schemas.microsoft.com/office/powerpoint/2010/main" val="182927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3558779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0"/>
            <a:ext cx="8928992" cy="4062651"/>
          </a:xfrm>
          <a:prstGeom prst="rect">
            <a:avLst/>
          </a:prstGeom>
        </p:spPr>
        <p:txBody>
          <a:bodyPr wrap="square">
            <a:spAutoFit/>
          </a:bodyPr>
          <a:lstStyle/>
          <a:p>
            <a:pPr algn="ctr"/>
            <a:r>
              <a:rPr lang="en-US" sz="1600" b="1" dirty="0"/>
              <a:t>Poland:</a:t>
            </a:r>
            <a:r>
              <a:rPr lang="en-US" sz="1100" dirty="0"/>
              <a:t/>
            </a:r>
            <a:br>
              <a:rPr lang="en-US" sz="1100" dirty="0"/>
            </a:br>
            <a:endParaRPr lang="fr-FR" sz="1100" dirty="0"/>
          </a:p>
          <a:p>
            <a:pPr algn="just"/>
            <a:r>
              <a:rPr lang="en-US" sz="1100" dirty="0"/>
              <a:t> </a:t>
            </a:r>
            <a:endParaRPr lang="fr-FR" sz="1100" dirty="0"/>
          </a:p>
          <a:p>
            <a:pPr algn="just"/>
            <a:r>
              <a:rPr lang="en-US" sz="1100" dirty="0"/>
              <a:t>Within the framework of the program "young people" of the Centre for Civic Education, students led a project to enhance the heritage of </a:t>
            </a:r>
            <a:r>
              <a:rPr lang="en-US" sz="1100" dirty="0" err="1"/>
              <a:t>Żyrardów</a:t>
            </a:r>
            <a:r>
              <a:rPr lang="en-US" sz="1100" dirty="0"/>
              <a:t> in permanent link with institutions, associations and players of local social capital. They worked to restore the memory of the Jewish community </a:t>
            </a:r>
            <a:r>
              <a:rPr lang="en-US" sz="1100" dirty="0" err="1"/>
              <a:t>Żyrardów</a:t>
            </a:r>
            <a:r>
              <a:rPr lang="en-US" sz="1100" dirty="0"/>
              <a:t> before and during World War </a:t>
            </a:r>
            <a:r>
              <a:rPr lang="en-US" sz="1100" dirty="0" smtClean="0"/>
              <a:t>II, </a:t>
            </a:r>
            <a:r>
              <a:rPr lang="en-US" sz="1100" dirty="0"/>
              <a:t>and the commemoration of the “Righteous Among the Nations” among which is the first director of the school. The students followed a rigorous approach to meet the goals they have set and build step by step a large project including the following major stages:</a:t>
            </a:r>
            <a:endParaRPr lang="fr-FR" sz="1100" dirty="0"/>
          </a:p>
          <a:p>
            <a:pPr algn="just"/>
            <a:r>
              <a:rPr lang="en-US" sz="1100" dirty="0">
                <a:sym typeface="Wingdings 3"/>
              </a:rPr>
              <a:t></a:t>
            </a:r>
            <a:r>
              <a:rPr lang="en-US" sz="1100" dirty="0" smtClean="0"/>
              <a:t> </a:t>
            </a:r>
            <a:r>
              <a:rPr lang="en-US" sz="1100" dirty="0"/>
              <a:t>Exploration of the capital city to uncover needs and decide on a focus for the project. Census of institutions of the city, interview of members who work there.</a:t>
            </a:r>
            <a:endParaRPr lang="fr-FR" sz="1100" dirty="0"/>
          </a:p>
          <a:p>
            <a:pPr algn="just"/>
            <a:r>
              <a:rPr lang="en-US" sz="1100" dirty="0">
                <a:sym typeface="Wingdings 3"/>
              </a:rPr>
              <a:t> </a:t>
            </a:r>
            <a:r>
              <a:rPr lang="en-US" sz="1100" dirty="0" smtClean="0"/>
              <a:t>Finding </a:t>
            </a:r>
            <a:r>
              <a:rPr lang="en-US" sz="1100" dirty="0"/>
              <a:t>and identifying a need: lack of tribute to deserving individuals in the history of the city, especially the first headmaster, Professor Michael </a:t>
            </a:r>
            <a:r>
              <a:rPr lang="en-US" sz="1100" dirty="0" err="1" smtClean="0"/>
              <a:t>Langiewicz</a:t>
            </a:r>
            <a:r>
              <a:rPr lang="en-US" sz="1100" dirty="0" smtClean="0"/>
              <a:t>, </a:t>
            </a:r>
            <a:r>
              <a:rPr lang="en-US" sz="1100" dirty="0"/>
              <a:t>who received the medal of the “Righteous among the Nations” for saving Jews during the Second World War. There is little or no knowledge of the community on the history of Jews before and during the war</a:t>
            </a:r>
            <a:r>
              <a:rPr lang="en-US" sz="1100" dirty="0" smtClean="0"/>
              <a:t>.</a:t>
            </a:r>
          </a:p>
          <a:p>
            <a:pPr algn="just"/>
            <a:r>
              <a:rPr lang="en-US" sz="1100" dirty="0">
                <a:sym typeface="Wingdings 3"/>
              </a:rPr>
              <a:t></a:t>
            </a:r>
            <a:r>
              <a:rPr lang="en-US" sz="1100" dirty="0" smtClean="0"/>
              <a:t> </a:t>
            </a:r>
            <a:r>
              <a:rPr lang="en-US" sz="1100" dirty="0"/>
              <a:t>Preparation of a draft "fair, a challenge for us." Objectives and means: the desire to restore the past, to go in search of forgotten footsteps, satisfy a duty of memory. Design a commemorative trail in the city, developing a City game.</a:t>
            </a:r>
            <a:endParaRPr lang="fr-FR" sz="1100" dirty="0"/>
          </a:p>
          <a:p>
            <a:pPr algn="just"/>
            <a:r>
              <a:rPr lang="en-US" sz="1100" dirty="0">
                <a:sym typeface="Wingdings 3"/>
              </a:rPr>
              <a:t></a:t>
            </a:r>
            <a:r>
              <a:rPr lang="en-US" sz="1100" dirty="0" smtClean="0"/>
              <a:t> </a:t>
            </a:r>
            <a:r>
              <a:rPr lang="en-US" sz="1100" dirty="0"/>
              <a:t>Finding Help and information from institutions and local associations: the Polish Society of Tourism, Museum of Western </a:t>
            </a:r>
            <a:r>
              <a:rPr lang="en-US" sz="1100" dirty="0" err="1" smtClean="0"/>
              <a:t>Mazovia</a:t>
            </a:r>
            <a:r>
              <a:rPr lang="en-US" sz="1100" dirty="0" smtClean="0"/>
              <a:t>, </a:t>
            </a:r>
            <a:r>
              <a:rPr lang="en-US" sz="1100" dirty="0"/>
              <a:t>the Society of Friends of </a:t>
            </a:r>
            <a:r>
              <a:rPr lang="en-US" sz="1100" dirty="0" err="1"/>
              <a:t>Żyrardów</a:t>
            </a:r>
            <a:r>
              <a:rPr lang="en-US" sz="1100" dirty="0"/>
              <a:t> </a:t>
            </a:r>
            <a:r>
              <a:rPr lang="en-US" sz="1100" dirty="0" smtClean="0"/>
              <a:t>(meeting </a:t>
            </a:r>
            <a:r>
              <a:rPr lang="en-US" sz="1100" dirty="0"/>
              <a:t>of members, interviews</a:t>
            </a:r>
            <a:r>
              <a:rPr lang="en-US" sz="1100" dirty="0" smtClean="0"/>
              <a:t>)...</a:t>
            </a:r>
            <a:endParaRPr lang="fr-FR" sz="1100" dirty="0"/>
          </a:p>
          <a:p>
            <a:pPr algn="just"/>
            <a:r>
              <a:rPr lang="en-US" sz="1100" dirty="0">
                <a:sym typeface="Wingdings 3"/>
              </a:rPr>
              <a:t></a:t>
            </a:r>
            <a:r>
              <a:rPr lang="en-US" sz="1100" dirty="0" smtClean="0"/>
              <a:t> </a:t>
            </a:r>
            <a:r>
              <a:rPr lang="en-US" sz="1100" dirty="0"/>
              <a:t>Collecting forgotten traces: documents, letters, souvenirs, photos, </a:t>
            </a:r>
            <a:r>
              <a:rPr lang="en-US" sz="1100" dirty="0" smtClean="0"/>
              <a:t>drawings... </a:t>
            </a:r>
            <a:r>
              <a:rPr lang="en-US" sz="1100" dirty="0"/>
              <a:t>rediscovery and identification of known and symbolic places of the history of Jews in </a:t>
            </a:r>
            <a:r>
              <a:rPr lang="en-US" sz="1100" dirty="0" err="1"/>
              <a:t>Żyrardów</a:t>
            </a:r>
            <a:r>
              <a:rPr lang="en-US" sz="1100" dirty="0"/>
              <a:t> to design a memorial trail.</a:t>
            </a:r>
            <a:endParaRPr lang="fr-FR" sz="1100" dirty="0"/>
          </a:p>
          <a:p>
            <a:pPr algn="just"/>
            <a:r>
              <a:rPr lang="en-US" sz="1100" dirty="0">
                <a:sym typeface="Wingdings 3"/>
              </a:rPr>
              <a:t></a:t>
            </a:r>
            <a:r>
              <a:rPr lang="en-US" sz="1100" dirty="0" smtClean="0"/>
              <a:t> </a:t>
            </a:r>
            <a:r>
              <a:rPr lang="en-US" sz="1100" dirty="0"/>
              <a:t>Publishing and media coverage of actions and outcomes (local newspaper, school website ...)</a:t>
            </a:r>
            <a:endParaRPr lang="fr-FR" sz="1100" dirty="0"/>
          </a:p>
          <a:p>
            <a:pPr marL="171450" indent="-171450" algn="just">
              <a:buFont typeface="Wingdings 3"/>
              <a:buChar char="["/>
            </a:pPr>
            <a:r>
              <a:rPr lang="en-US" sz="1100" dirty="0" smtClean="0"/>
              <a:t>Organizing </a:t>
            </a:r>
            <a:r>
              <a:rPr lang="en-US" sz="1100" dirty="0"/>
              <a:t>and promoting events: two exhibitions at school (about the former director and the theme of the Righteous), open to students and people from outside the school meeting</a:t>
            </a:r>
            <a:r>
              <a:rPr lang="en-US" sz="1100" dirty="0" smtClean="0"/>
              <a:t>.</a:t>
            </a:r>
          </a:p>
          <a:p>
            <a:pPr marL="171450" indent="-171450" algn="just">
              <a:buFont typeface="Wingdings 3"/>
              <a:buChar char="["/>
            </a:pPr>
            <a:r>
              <a:rPr lang="en-US" sz="1100" dirty="0" smtClean="0"/>
              <a:t>Creation</a:t>
            </a:r>
            <a:r>
              <a:rPr lang="en-US" sz="1100" dirty="0"/>
              <a:t>, promotion and organization of a City game, from the materials collected</a:t>
            </a:r>
            <a:r>
              <a:rPr lang="en-US" sz="1100" dirty="0" smtClean="0"/>
              <a:t>.</a:t>
            </a:r>
          </a:p>
          <a:p>
            <a:pPr algn="just"/>
            <a:r>
              <a:rPr lang="en-US" sz="1100" dirty="0">
                <a:sym typeface="Wingdings 3"/>
              </a:rPr>
              <a:t></a:t>
            </a:r>
            <a:r>
              <a:rPr lang="en-US" sz="1100" dirty="0" smtClean="0"/>
              <a:t> </a:t>
            </a:r>
            <a:r>
              <a:rPr lang="en-US" sz="1100" dirty="0"/>
              <a:t>Participation in a training camp for young leaders, organized by the Centre for Civic Education.</a:t>
            </a:r>
            <a:endParaRPr lang="fr-FR" sz="1100" dirty="0"/>
          </a:p>
        </p:txBody>
      </p:sp>
      <p:pic>
        <p:nvPicPr>
          <p:cNvPr id="5" name="Picture 2" descr="https://encrypted-tbn2.gstatic.com/images?q=tbn:ANd9GcSO7US30Un2fBAgdLNBHe4CaYwnD42oYe7Nijv3gJEscYydO77gSg"/>
          <p:cNvPicPr/>
          <p:nvPr/>
        </p:nvPicPr>
        <p:blipFill>
          <a:blip r:embed="rId2" cstate="print">
            <a:extLst>
              <a:ext uri="{BEBA8EAE-BF5A-486C-A8C5-ECC9F3942E4B}">
                <a14:imgProps xmlns="" xmlns:a14="http://schemas.microsoft.com/office/drawing/2010/main">
                  <a14:imgLayer r:embed="rId3">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a:off x="4482270" y="4365104"/>
            <a:ext cx="2294469" cy="1553375"/>
          </a:xfrm>
          <a:prstGeom prst="rect">
            <a:avLst/>
          </a:prstGeom>
          <a:noFill/>
          <a:extLst/>
        </p:spPr>
      </p:pic>
      <p:pic>
        <p:nvPicPr>
          <p:cNvPr id="6" name="Symbol zastępczy zawartości 3"/>
          <p:cNvPicPr/>
          <p:nvPr/>
        </p:nvPicPr>
        <p:blipFill>
          <a:blip r:embed="rId4" cstate="print">
            <a:extLst>
              <a:ext uri="{28A0092B-C50C-407E-A947-70E740481C1C}">
                <a14:useLocalDpi xmlns="" xmlns:a14="http://schemas.microsoft.com/office/drawing/2010/main" val="0"/>
              </a:ext>
            </a:extLst>
          </a:blip>
          <a:stretch>
            <a:fillRect/>
          </a:stretch>
        </p:blipFill>
        <p:spPr>
          <a:xfrm>
            <a:off x="6920755" y="4365104"/>
            <a:ext cx="2043733" cy="1553375"/>
          </a:xfrm>
          <a:prstGeom prst="rect">
            <a:avLst/>
          </a:prstGeom>
        </p:spPr>
      </p:pic>
      <p:pic>
        <p:nvPicPr>
          <p:cNvPr id="7" name="Obraz 4"/>
          <p:cNvPicPr/>
          <p:nvPr/>
        </p:nvPicPr>
        <p:blipFill>
          <a:blip r:embed="rId5" cstate="print">
            <a:extLst>
              <a:ext uri="{28A0092B-C50C-407E-A947-70E740481C1C}">
                <a14:useLocalDpi xmlns="" xmlns:a14="http://schemas.microsoft.com/office/drawing/2010/main" val="0"/>
              </a:ext>
            </a:extLst>
          </a:blip>
          <a:stretch>
            <a:fillRect/>
          </a:stretch>
        </p:blipFill>
        <p:spPr>
          <a:xfrm>
            <a:off x="2384252" y="4365105"/>
            <a:ext cx="2016223" cy="1553374"/>
          </a:xfrm>
          <a:prstGeom prst="rect">
            <a:avLst/>
          </a:prstGeom>
        </p:spPr>
      </p:pic>
      <p:pic>
        <p:nvPicPr>
          <p:cNvPr id="8" name="Picture 2" descr="C:\Users\user\Desktop\kamila\Prezentacja Fr\Zdjecia\WYBRANE DO MODUŁU I\CAM01927.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88515" y="4365105"/>
            <a:ext cx="2109475" cy="1553374"/>
          </a:xfrm>
          <a:prstGeom prst="rect">
            <a:avLst/>
          </a:prstGeom>
          <a:noFill/>
          <a:ln>
            <a:noFill/>
          </a:ln>
          <a:extLst/>
        </p:spPr>
      </p:pic>
      <p:sp>
        <p:nvSpPr>
          <p:cNvPr id="9" name="Rectangle 8"/>
          <p:cNvSpPr/>
          <p:nvPr/>
        </p:nvSpPr>
        <p:spPr>
          <a:xfrm>
            <a:off x="6920755" y="5918479"/>
            <a:ext cx="2043732" cy="400110"/>
          </a:xfrm>
          <a:prstGeom prst="rect">
            <a:avLst/>
          </a:prstGeom>
        </p:spPr>
        <p:txBody>
          <a:bodyPr wrap="square">
            <a:spAutoFit/>
          </a:bodyPr>
          <a:lstStyle/>
          <a:p>
            <a:pPr algn="ctr"/>
            <a:r>
              <a:rPr lang="en-US" sz="1000" dirty="0" smtClean="0"/>
              <a:t>Workshop </a:t>
            </a:r>
            <a:r>
              <a:rPr lang="en-US" sz="1000" dirty="0"/>
              <a:t>about the creation of a city </a:t>
            </a:r>
            <a:r>
              <a:rPr lang="en-US" sz="1000" dirty="0" smtClean="0"/>
              <a:t>game</a:t>
            </a:r>
            <a:endParaRPr lang="fr-FR" sz="1000" dirty="0"/>
          </a:p>
        </p:txBody>
      </p:sp>
      <p:sp>
        <p:nvSpPr>
          <p:cNvPr id="10" name="Rectangle 9"/>
          <p:cNvSpPr/>
          <p:nvPr/>
        </p:nvSpPr>
        <p:spPr>
          <a:xfrm>
            <a:off x="4495600" y="5939147"/>
            <a:ext cx="2286000" cy="400110"/>
          </a:xfrm>
          <a:prstGeom prst="rect">
            <a:avLst/>
          </a:prstGeom>
        </p:spPr>
        <p:txBody>
          <a:bodyPr>
            <a:spAutoFit/>
          </a:bodyPr>
          <a:lstStyle/>
          <a:p>
            <a:pPr lvl="0"/>
            <a:r>
              <a:rPr lang="en-US" sz="1000" dirty="0">
                <a:solidFill>
                  <a:prstClr val="black"/>
                </a:solidFill>
              </a:rPr>
              <a:t>A meeting around the question : Why should the righteous be remembered ?</a:t>
            </a:r>
            <a:endParaRPr lang="fr-FR" sz="1000" dirty="0">
              <a:solidFill>
                <a:prstClr val="black"/>
              </a:solidFill>
            </a:endParaRPr>
          </a:p>
        </p:txBody>
      </p:sp>
      <p:sp>
        <p:nvSpPr>
          <p:cNvPr id="11" name="Rectangle 10"/>
          <p:cNvSpPr/>
          <p:nvPr/>
        </p:nvSpPr>
        <p:spPr>
          <a:xfrm>
            <a:off x="1092942" y="5939147"/>
            <a:ext cx="3119017" cy="246221"/>
          </a:xfrm>
          <a:prstGeom prst="rect">
            <a:avLst/>
          </a:prstGeom>
        </p:spPr>
        <p:txBody>
          <a:bodyPr wrap="square">
            <a:spAutoFit/>
          </a:bodyPr>
          <a:lstStyle/>
          <a:p>
            <a:pPr lvl="0"/>
            <a:r>
              <a:rPr lang="fr-FR" sz="1000" dirty="0" err="1" smtClean="0">
                <a:solidFill>
                  <a:prstClr val="black"/>
                </a:solidFill>
              </a:rPr>
              <a:t>Different</a:t>
            </a:r>
            <a:r>
              <a:rPr lang="fr-FR" sz="1000" dirty="0" smtClean="0">
                <a:solidFill>
                  <a:prstClr val="black"/>
                </a:solidFill>
              </a:rPr>
              <a:t> </a:t>
            </a:r>
            <a:r>
              <a:rPr lang="fr-FR" sz="1000" dirty="0" err="1" smtClean="0">
                <a:solidFill>
                  <a:prstClr val="black"/>
                </a:solidFill>
              </a:rPr>
              <a:t>worhops</a:t>
            </a:r>
            <a:r>
              <a:rPr lang="fr-FR" sz="1000" dirty="0" smtClean="0">
                <a:solidFill>
                  <a:prstClr val="black"/>
                </a:solidFill>
              </a:rPr>
              <a:t> about </a:t>
            </a:r>
            <a:r>
              <a:rPr lang="fr-FR" sz="1000" dirty="0" err="1" smtClean="0">
                <a:solidFill>
                  <a:prstClr val="black"/>
                </a:solidFill>
              </a:rPr>
              <a:t>forgotten</a:t>
            </a:r>
            <a:r>
              <a:rPr lang="fr-FR" sz="1000" dirty="0" smtClean="0">
                <a:solidFill>
                  <a:prstClr val="black"/>
                </a:solidFill>
              </a:rPr>
              <a:t> traces…  </a:t>
            </a:r>
            <a:endParaRPr lang="fr-FR" sz="1000" dirty="0">
              <a:solidFill>
                <a:prstClr val="black"/>
              </a:solidFill>
            </a:endParaRPr>
          </a:p>
        </p:txBody>
      </p:sp>
    </p:spTree>
    <p:extLst>
      <p:ext uri="{BB962C8B-B14F-4D97-AF65-F5344CB8AC3E}">
        <p14:creationId xmlns="" xmlns:p14="http://schemas.microsoft.com/office/powerpoint/2010/main" val="609759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3558779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624"/>
            <a:ext cx="8856984" cy="3385542"/>
          </a:xfrm>
          <a:prstGeom prst="rect">
            <a:avLst/>
          </a:prstGeom>
        </p:spPr>
        <p:txBody>
          <a:bodyPr wrap="square">
            <a:spAutoFit/>
          </a:bodyPr>
          <a:lstStyle/>
          <a:p>
            <a:pPr algn="ctr"/>
            <a:r>
              <a:rPr lang="en-US" sz="1600" b="1" dirty="0"/>
              <a:t>Hungary:</a:t>
            </a:r>
            <a:r>
              <a:rPr lang="en-US" sz="1100" dirty="0"/>
              <a:t/>
            </a:r>
            <a:br>
              <a:rPr lang="en-US" sz="1100" dirty="0"/>
            </a:br>
            <a:endParaRPr lang="fr-FR" sz="1100" dirty="0"/>
          </a:p>
          <a:p>
            <a:pPr algn="just"/>
            <a:r>
              <a:rPr lang="en-US" sz="1100" b="1" dirty="0"/>
              <a:t>Condition</a:t>
            </a:r>
            <a:r>
              <a:rPr lang="en-US" sz="1100" dirty="0"/>
              <a:t>: in the 17th district of Budapest six popular associations exist with the aim to help people who are in need for example to:</a:t>
            </a:r>
            <a:endParaRPr lang="fr-FR" sz="1100" dirty="0"/>
          </a:p>
          <a:p>
            <a:pPr algn="just"/>
            <a:r>
              <a:rPr lang="en-US" sz="1100" dirty="0" err="1" smtClean="0"/>
              <a:t>Aranyhegy</a:t>
            </a:r>
            <a:r>
              <a:rPr lang="en-US" sz="1100" dirty="0" smtClean="0"/>
              <a:t> </a:t>
            </a:r>
            <a:r>
              <a:rPr lang="en-US" sz="1100" dirty="0"/>
              <a:t>Association seeks to develop and make the area more beautiful, protecting the environment, animals, cultural heritage, organizing sports events and exhibitions</a:t>
            </a:r>
            <a:r>
              <a:rPr lang="en-US" sz="1100" dirty="0" smtClean="0"/>
              <a:t>...</a:t>
            </a:r>
          </a:p>
          <a:p>
            <a:pPr algn="just"/>
            <a:r>
              <a:rPr lang="en-US" sz="1100" dirty="0">
                <a:sym typeface="Wingdings 3"/>
              </a:rPr>
              <a:t> </a:t>
            </a:r>
            <a:r>
              <a:rPr lang="en-US" sz="1100" dirty="0" smtClean="0"/>
              <a:t>Folk </a:t>
            </a:r>
            <a:r>
              <a:rPr lang="en-US" sz="1100" dirty="0"/>
              <a:t>Art Association of </a:t>
            </a:r>
            <a:r>
              <a:rPr lang="en-US" sz="1100" dirty="0" err="1"/>
              <a:t>Rákosmente</a:t>
            </a:r>
            <a:r>
              <a:rPr lang="en-US" sz="1100" dirty="0"/>
              <a:t> acts to maintain the popular arts and traditions, supporting artists, organizing exhibitions</a:t>
            </a:r>
            <a:r>
              <a:rPr lang="en-US" sz="1100" dirty="0" smtClean="0"/>
              <a:t>...</a:t>
            </a:r>
          </a:p>
          <a:p>
            <a:pPr algn="just"/>
            <a:r>
              <a:rPr lang="en-US" sz="1100" dirty="0" smtClean="0">
                <a:sym typeface="Wingdings 3"/>
              </a:rPr>
              <a:t> </a:t>
            </a:r>
            <a:r>
              <a:rPr lang="en-US" sz="1100" dirty="0" smtClean="0"/>
              <a:t>The </a:t>
            </a:r>
            <a:r>
              <a:rPr lang="en-US" sz="1100" dirty="0"/>
              <a:t>Young for </a:t>
            </a:r>
            <a:r>
              <a:rPr lang="en-US" sz="1100" dirty="0" err="1"/>
              <a:t>Rákosmente</a:t>
            </a:r>
            <a:r>
              <a:rPr lang="en-US" sz="1100" dirty="0"/>
              <a:t> Association founded in 2009 by young people over 20 organizes cultural events, celebrations, social and charitable activities to improve the quality of life...</a:t>
            </a:r>
            <a:endParaRPr lang="fr-FR" sz="1100" dirty="0"/>
          </a:p>
          <a:p>
            <a:pPr algn="just"/>
            <a:r>
              <a:rPr lang="en-US" sz="1100" dirty="0"/>
              <a:t/>
            </a:r>
            <a:br>
              <a:rPr lang="en-US" sz="1100" dirty="0"/>
            </a:br>
            <a:r>
              <a:rPr lang="en-US" sz="1100" b="1" dirty="0"/>
              <a:t>Here are the actions to improve the social</a:t>
            </a:r>
            <a:r>
              <a:rPr lang="en-US" sz="1100" dirty="0"/>
              <a:t> capital that the school attended</a:t>
            </a:r>
            <a:r>
              <a:rPr lang="en-US" sz="1100" dirty="0" smtClean="0"/>
              <a:t>:</a:t>
            </a:r>
          </a:p>
          <a:p>
            <a:pPr algn="just"/>
            <a:r>
              <a:rPr lang="en-US" sz="1100" dirty="0" smtClean="0">
                <a:sym typeface="Wingdings 3"/>
              </a:rPr>
              <a:t></a:t>
            </a:r>
            <a:r>
              <a:rPr lang="en-US" sz="1100" dirty="0" smtClean="0"/>
              <a:t> </a:t>
            </a:r>
            <a:r>
              <a:rPr lang="en-US" sz="1100" dirty="0"/>
              <a:t>Creation of a Facebook group to facilitate the speedy provision and cheap textbooks. They also aim at linking members of the educational community and at communicating about important festive events of the school, such as Student Council Day, the tournament 24 basketball, Halloween...</a:t>
            </a:r>
            <a:br>
              <a:rPr lang="en-US" sz="1100" dirty="0"/>
            </a:br>
            <a:r>
              <a:rPr lang="en-US" sz="1100" dirty="0">
                <a:sym typeface="Wingdings 3"/>
              </a:rPr>
              <a:t></a:t>
            </a:r>
            <a:r>
              <a:rPr lang="en-US" sz="1100" dirty="0" smtClean="0"/>
              <a:t> </a:t>
            </a:r>
            <a:r>
              <a:rPr lang="en-US" sz="1100" dirty="0"/>
              <a:t>Completion of 50 hours of community service to help others (in kindergartens, retirement homes, libraries...) under a new law in Hungary.</a:t>
            </a:r>
            <a:endParaRPr lang="fr-FR" sz="1100" dirty="0"/>
          </a:p>
          <a:p>
            <a:pPr algn="just"/>
            <a:r>
              <a:rPr lang="en-US" sz="1100" dirty="0"/>
              <a:t/>
            </a:r>
            <a:br>
              <a:rPr lang="en-US" sz="1100" dirty="0"/>
            </a:br>
            <a:r>
              <a:rPr lang="en-US" sz="1100" b="1" dirty="0"/>
              <a:t>Students propose some ideas to further improve the capital:</a:t>
            </a:r>
            <a:endParaRPr lang="fr-FR" sz="1100" b="1" dirty="0"/>
          </a:p>
          <a:p>
            <a:pPr algn="just"/>
            <a:r>
              <a:rPr lang="en-US" sz="1100" dirty="0">
                <a:sym typeface="Wingdings 3"/>
              </a:rPr>
              <a:t> </a:t>
            </a:r>
            <a:r>
              <a:rPr lang="en-US" sz="1100" dirty="0" smtClean="0"/>
              <a:t>Helping </a:t>
            </a:r>
            <a:r>
              <a:rPr lang="en-US" sz="1100" dirty="0"/>
              <a:t>those who pass their examination by providing on various documents and information on Facebook</a:t>
            </a:r>
            <a:r>
              <a:rPr lang="en-US" sz="1100" dirty="0" smtClean="0"/>
              <a:t>...</a:t>
            </a:r>
          </a:p>
          <a:p>
            <a:pPr algn="just"/>
            <a:r>
              <a:rPr lang="en-US" sz="1100" dirty="0">
                <a:sym typeface="Wingdings 3"/>
              </a:rPr>
              <a:t> </a:t>
            </a:r>
            <a:r>
              <a:rPr lang="en-US" sz="1100" dirty="0" smtClean="0"/>
              <a:t>Create </a:t>
            </a:r>
            <a:r>
              <a:rPr lang="en-US" sz="1100" dirty="0"/>
              <a:t>a Facebook group for bookworms, so they can exchange their books and reviews, and thoughts on the film adaptations</a:t>
            </a:r>
            <a:r>
              <a:rPr lang="en-US" sz="1100" dirty="0" smtClean="0"/>
              <a:t>...</a:t>
            </a:r>
          </a:p>
          <a:p>
            <a:pPr algn="just"/>
            <a:r>
              <a:rPr lang="en-US" sz="1100" dirty="0" smtClean="0">
                <a:sym typeface="Wingdings 3"/>
              </a:rPr>
              <a:t></a:t>
            </a:r>
            <a:r>
              <a:rPr lang="en-US" sz="1100" dirty="0" smtClean="0"/>
              <a:t> </a:t>
            </a:r>
            <a:r>
              <a:rPr lang="en-US" sz="1100" dirty="0"/>
              <a:t>Create a link between students and associations, organizing meetings with teachers from other schools and with the people responsible for organizing community work, creating a website to spread information...</a:t>
            </a:r>
            <a:endParaRPr lang="fr-FR" sz="1100" dirty="0"/>
          </a:p>
        </p:txBody>
      </p:sp>
      <p:pic>
        <p:nvPicPr>
          <p:cNvPr id="5" name="Content Placeholder 3"/>
          <p:cNvPicPr/>
          <p:nvPr/>
        </p:nvPicPr>
        <p:blipFill>
          <a:blip r:embed="rId2" cstate="print">
            <a:extLst>
              <a:ext uri="{28A0092B-C50C-407E-A947-70E740481C1C}">
                <a14:useLocalDpi xmlns="" xmlns:a14="http://schemas.microsoft.com/office/drawing/2010/main" val="0"/>
              </a:ext>
            </a:extLst>
          </a:blip>
          <a:stretch>
            <a:fillRect/>
          </a:stretch>
        </p:blipFill>
        <p:spPr>
          <a:xfrm>
            <a:off x="1763687" y="3536057"/>
            <a:ext cx="2232248" cy="1549127"/>
          </a:xfrm>
          <a:prstGeom prst="rect">
            <a:avLst/>
          </a:prstGeom>
        </p:spPr>
      </p:pic>
      <p:pic>
        <p:nvPicPr>
          <p:cNvPr id="6" name="Content Placeholder 3"/>
          <p:cNvPicPr/>
          <p:nvPr/>
        </p:nvPicPr>
        <p:blipFill>
          <a:blip r:embed="rId3" cstate="print">
            <a:extLst>
              <a:ext uri="{28A0092B-C50C-407E-A947-70E740481C1C}">
                <a14:useLocalDpi xmlns="" xmlns:a14="http://schemas.microsoft.com/office/drawing/2010/main" val="0"/>
              </a:ext>
            </a:extLst>
          </a:blip>
          <a:stretch>
            <a:fillRect/>
          </a:stretch>
        </p:blipFill>
        <p:spPr>
          <a:xfrm>
            <a:off x="1763687" y="5162792"/>
            <a:ext cx="2232249" cy="1549128"/>
          </a:xfrm>
          <a:prstGeom prst="rect">
            <a:avLst/>
          </a:prstGeom>
        </p:spPr>
      </p:pic>
      <p:pic>
        <p:nvPicPr>
          <p:cNvPr id="7" name="Content Placeholder 3"/>
          <p:cNvPicPr/>
          <p:nvPr/>
        </p:nvPicPr>
        <p:blipFill>
          <a:blip r:embed="rId4" cstate="print">
            <a:extLst>
              <a:ext uri="{28A0092B-C50C-407E-A947-70E740481C1C}">
                <a14:useLocalDpi xmlns="" xmlns:a14="http://schemas.microsoft.com/office/drawing/2010/main" val="0"/>
              </a:ext>
            </a:extLst>
          </a:blip>
          <a:stretch>
            <a:fillRect/>
          </a:stretch>
        </p:blipFill>
        <p:spPr>
          <a:xfrm>
            <a:off x="4778449" y="3536056"/>
            <a:ext cx="2232248" cy="1549127"/>
          </a:xfrm>
          <a:prstGeom prst="rect">
            <a:avLst/>
          </a:prstGeom>
        </p:spPr>
      </p:pic>
      <p:pic>
        <p:nvPicPr>
          <p:cNvPr id="8" name="Content Placeholder 3"/>
          <p:cNvPicPr/>
          <p:nvPr/>
        </p:nvPicPr>
        <p:blipFill>
          <a:blip r:embed="rId5" cstate="print">
            <a:extLst>
              <a:ext uri="{28A0092B-C50C-407E-A947-70E740481C1C}">
                <a14:useLocalDpi xmlns="" xmlns:a14="http://schemas.microsoft.com/office/drawing/2010/main" val="0"/>
              </a:ext>
            </a:extLst>
          </a:blip>
          <a:stretch>
            <a:fillRect/>
          </a:stretch>
        </p:blipFill>
        <p:spPr>
          <a:xfrm>
            <a:off x="4800202" y="5195571"/>
            <a:ext cx="2210495" cy="1516349"/>
          </a:xfrm>
          <a:prstGeom prst="rect">
            <a:avLst/>
          </a:prstGeom>
        </p:spPr>
      </p:pic>
      <p:sp>
        <p:nvSpPr>
          <p:cNvPr id="9" name="Rectangle 8"/>
          <p:cNvSpPr/>
          <p:nvPr/>
        </p:nvSpPr>
        <p:spPr>
          <a:xfrm>
            <a:off x="7092280" y="4187508"/>
            <a:ext cx="1329143" cy="246221"/>
          </a:xfrm>
          <a:prstGeom prst="rect">
            <a:avLst/>
          </a:prstGeom>
        </p:spPr>
        <p:txBody>
          <a:bodyPr wrap="square">
            <a:spAutoFit/>
          </a:bodyPr>
          <a:lstStyle/>
          <a:p>
            <a:r>
              <a:rPr lang="fr-FR" sz="1000" dirty="0"/>
              <a:t> 24 </a:t>
            </a:r>
            <a:r>
              <a:rPr lang="fr-FR" sz="1000" dirty="0" err="1"/>
              <a:t>hours</a:t>
            </a:r>
            <a:r>
              <a:rPr lang="fr-FR" sz="1000" dirty="0"/>
              <a:t> </a:t>
            </a:r>
            <a:r>
              <a:rPr lang="fr-FR" sz="1000" dirty="0" smtClean="0"/>
              <a:t>Basketball</a:t>
            </a:r>
            <a:endParaRPr lang="fr-FR" dirty="0"/>
          </a:p>
        </p:txBody>
      </p:sp>
      <p:sp>
        <p:nvSpPr>
          <p:cNvPr id="10" name="Rectangle 9"/>
          <p:cNvSpPr/>
          <p:nvPr/>
        </p:nvSpPr>
        <p:spPr>
          <a:xfrm>
            <a:off x="395536" y="5039681"/>
            <a:ext cx="1234633" cy="246221"/>
          </a:xfrm>
          <a:prstGeom prst="rect">
            <a:avLst/>
          </a:prstGeom>
        </p:spPr>
        <p:txBody>
          <a:bodyPr wrap="none">
            <a:spAutoFit/>
          </a:bodyPr>
          <a:lstStyle/>
          <a:p>
            <a:r>
              <a:rPr lang="en-US" sz="1000" dirty="0"/>
              <a:t>Student Council Day</a:t>
            </a:r>
            <a:endParaRPr lang="fr-FR" sz="1000" dirty="0"/>
          </a:p>
        </p:txBody>
      </p:sp>
      <p:cxnSp>
        <p:nvCxnSpPr>
          <p:cNvPr id="12" name="Connecteur droit avec flèche 11"/>
          <p:cNvCxnSpPr/>
          <p:nvPr/>
        </p:nvCxnSpPr>
        <p:spPr>
          <a:xfrm flipV="1">
            <a:off x="1403648" y="4653136"/>
            <a:ext cx="226521" cy="3865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403648" y="5285902"/>
            <a:ext cx="226521" cy="3753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203297" y="6237312"/>
            <a:ext cx="1329143" cy="246221"/>
          </a:xfrm>
          <a:prstGeom prst="rect">
            <a:avLst/>
          </a:prstGeom>
        </p:spPr>
        <p:txBody>
          <a:bodyPr wrap="square">
            <a:spAutoFit/>
          </a:bodyPr>
          <a:lstStyle/>
          <a:p>
            <a:r>
              <a:rPr lang="fr-FR" sz="1000" dirty="0" smtClean="0"/>
              <a:t>Halloween</a:t>
            </a:r>
            <a:endParaRPr lang="fr-FR" dirty="0"/>
          </a:p>
        </p:txBody>
      </p:sp>
    </p:spTree>
    <p:extLst>
      <p:ext uri="{BB962C8B-B14F-4D97-AF65-F5344CB8AC3E}">
        <p14:creationId xmlns="" xmlns:p14="http://schemas.microsoft.com/office/powerpoint/2010/main" val="3322330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3558779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856984" cy="2539157"/>
          </a:xfrm>
          <a:prstGeom prst="rect">
            <a:avLst/>
          </a:prstGeom>
        </p:spPr>
        <p:txBody>
          <a:bodyPr wrap="square">
            <a:spAutoFit/>
          </a:bodyPr>
          <a:lstStyle/>
          <a:p>
            <a:pPr algn="ctr"/>
            <a:r>
              <a:rPr lang="en-US" sz="1600" b="1" dirty="0"/>
              <a:t>Spain:</a:t>
            </a:r>
            <a:r>
              <a:rPr lang="en-US" sz="1100" dirty="0"/>
              <a:t/>
            </a:r>
            <a:br>
              <a:rPr lang="en-US" sz="1100" dirty="0"/>
            </a:br>
            <a:endParaRPr lang="fr-FR" sz="1100" dirty="0"/>
          </a:p>
          <a:p>
            <a:pPr algn="just"/>
            <a:r>
              <a:rPr lang="en-US" sz="1100" b="1" dirty="0"/>
              <a:t>Condition</a:t>
            </a:r>
            <a:r>
              <a:rPr lang="en-US" sz="1100" dirty="0"/>
              <a:t>: in the village of </a:t>
            </a:r>
            <a:r>
              <a:rPr lang="en-US" sz="1100" dirty="0" err="1"/>
              <a:t>Monesterio</a:t>
            </a:r>
            <a:r>
              <a:rPr lang="en-US" sz="1100" dirty="0"/>
              <a:t>, students identified and listed on a map the various places where people can help those who have economic problems because of the </a:t>
            </a:r>
            <a:r>
              <a:rPr lang="en-US" sz="1100" dirty="0" smtClean="0"/>
              <a:t>crisis.</a:t>
            </a:r>
            <a:r>
              <a:rPr lang="fr-FR" sz="1100" dirty="0"/>
              <a:t> </a:t>
            </a:r>
            <a:r>
              <a:rPr lang="en-US" sz="1100" dirty="0" smtClean="0"/>
              <a:t>Both </a:t>
            </a:r>
            <a:r>
              <a:rPr lang="en-US" sz="1100" dirty="0"/>
              <a:t>associations have caught their attention:</a:t>
            </a:r>
            <a:endParaRPr lang="fr-FR" sz="1100" dirty="0"/>
          </a:p>
          <a:p>
            <a:pPr algn="just"/>
            <a:r>
              <a:rPr lang="en-US" sz="1100" dirty="0"/>
              <a:t/>
            </a:r>
            <a:br>
              <a:rPr lang="en-US" sz="1100" dirty="0"/>
            </a:br>
            <a:r>
              <a:rPr lang="en-US" sz="1100" dirty="0">
                <a:sym typeface="Wingdings 3"/>
              </a:rPr>
              <a:t></a:t>
            </a:r>
            <a:r>
              <a:rPr lang="en-US" sz="1100" dirty="0" smtClean="0"/>
              <a:t> </a:t>
            </a:r>
            <a:r>
              <a:rPr lang="en-US" sz="1100" b="1" dirty="0"/>
              <a:t>Caritas Spain</a:t>
            </a:r>
            <a:r>
              <a:rPr lang="en-US" sz="1100" dirty="0"/>
              <a:t>: it is an organization of the Catholic Church established in 1980 that helps families in need, whose number is increasing (50 families currently in </a:t>
            </a:r>
            <a:r>
              <a:rPr lang="en-US" sz="1100" dirty="0" err="1"/>
              <a:t>Monesterio</a:t>
            </a:r>
            <a:r>
              <a:rPr lang="en-US" sz="1100" dirty="0"/>
              <a:t>.) Caritas Spain receives contributions from its members, and distributes the money to pay for electricity, medicines and rent. Caritas also collects food to create a food bank. The Maestro Juan </a:t>
            </a:r>
            <a:r>
              <a:rPr lang="en-US" sz="1100" dirty="0" err="1"/>
              <a:t>Calero</a:t>
            </a:r>
            <a:r>
              <a:rPr lang="en-US" sz="1100" dirty="0"/>
              <a:t> School helped Caritas collecting food and hygiene products: students go around every house annually.</a:t>
            </a:r>
            <a:endParaRPr lang="fr-FR" sz="1100" dirty="0"/>
          </a:p>
          <a:p>
            <a:pPr algn="just"/>
            <a:r>
              <a:rPr lang="en-US" sz="1100" dirty="0">
                <a:sym typeface="Wingdings 3"/>
              </a:rPr>
              <a:t></a:t>
            </a:r>
            <a:r>
              <a:rPr lang="en-US" sz="1100" dirty="0" smtClean="0"/>
              <a:t> </a:t>
            </a:r>
            <a:r>
              <a:rPr lang="en-US" sz="1100" b="1" dirty="0"/>
              <a:t>Cruz </a:t>
            </a:r>
            <a:r>
              <a:rPr lang="en-US" sz="1100" b="1" dirty="0" err="1"/>
              <a:t>Roja</a:t>
            </a:r>
            <a:r>
              <a:rPr lang="en-US" sz="1100" b="1" dirty="0"/>
              <a:t> </a:t>
            </a:r>
            <a:r>
              <a:rPr lang="en-US" sz="1100" dirty="0"/>
              <a:t>(the International Movement of the Red Cross). Students interviewed the director of the Youth Red Cross in </a:t>
            </a:r>
            <a:r>
              <a:rPr lang="en-US" sz="1100" dirty="0" err="1"/>
              <a:t>Monesterio</a:t>
            </a:r>
            <a:r>
              <a:rPr lang="en-US" sz="1100" dirty="0"/>
              <a:t>. They chose to work with the Red Cross, because it organizes many activities to help the elderly, the sick, children and teenagers by distributing food, health care, and toys for Christmas ... in addition, some students are unpaid volunteers in the Red Cross. Thus, they decided to participate in the race solidarity held every Christmas Eve by the school: with their gym teacher, they ran through the village wearing a Christmas hat, and carrying food, which was then given to the Red Cross. Students want to repeat the very rewarding experience in the coming years.</a:t>
            </a:r>
            <a:endParaRPr lang="fr-FR" sz="1100" dirty="0"/>
          </a:p>
        </p:txBody>
      </p:sp>
      <p:pic>
        <p:nvPicPr>
          <p:cNvPr id="6" name="Picture 2" descr="D:\ingles\P1120269.JPG"/>
          <p:cNvPicPr/>
          <p:nvPr/>
        </p:nvPicPr>
        <p:blipFill rotWithShape="1">
          <a:blip r:embed="rId2" cstate="print">
            <a:extLst>
              <a:ext uri="{28A0092B-C50C-407E-A947-70E740481C1C}">
                <a14:useLocalDpi xmlns="" xmlns:a14="http://schemas.microsoft.com/office/drawing/2010/main" val="0"/>
              </a:ext>
            </a:extLst>
          </a:blip>
          <a:srcRect l="10666" t="6761" r="29085" b="14819"/>
          <a:stretch/>
        </p:blipFill>
        <p:spPr bwMode="auto">
          <a:xfrm>
            <a:off x="1115616" y="2734271"/>
            <a:ext cx="1440160" cy="1630833"/>
          </a:xfrm>
          <a:prstGeom prst="rect">
            <a:avLst/>
          </a:prstGeom>
          <a:noFill/>
          <a:extLst/>
        </p:spPr>
      </p:pic>
      <p:pic>
        <p:nvPicPr>
          <p:cNvPr id="7" name="Picture 2" descr="D:\ingles\1488795_621548031214954_237334935_n.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4797152"/>
            <a:ext cx="2285809" cy="1728192"/>
          </a:xfrm>
          <a:prstGeom prst="rect">
            <a:avLst/>
          </a:prstGeom>
          <a:noFill/>
          <a:extLst/>
        </p:spPr>
      </p:pic>
      <p:pic>
        <p:nvPicPr>
          <p:cNvPr id="8" name="Picture 2" descr="D:\ingles\reyes-magos-ampa-026-300xXx80.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52120" y="2727797"/>
            <a:ext cx="2448272" cy="1637307"/>
          </a:xfrm>
          <a:prstGeom prst="rect">
            <a:avLst/>
          </a:prstGeom>
          <a:noFill/>
          <a:extLst/>
        </p:spPr>
      </p:pic>
      <p:pic>
        <p:nvPicPr>
          <p:cNvPr id="10" name="Picture 2" descr="D:\ingles\IMG-20131231-WA0010.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79712" y="4797152"/>
            <a:ext cx="2311400" cy="1733550"/>
          </a:xfrm>
          <a:prstGeom prst="rect">
            <a:avLst/>
          </a:prstGeom>
          <a:noFill/>
          <a:extLst/>
        </p:spPr>
      </p:pic>
      <p:sp>
        <p:nvSpPr>
          <p:cNvPr id="11" name="Rectangle 10"/>
          <p:cNvSpPr/>
          <p:nvPr/>
        </p:nvSpPr>
        <p:spPr>
          <a:xfrm>
            <a:off x="755576" y="4339352"/>
            <a:ext cx="2287806" cy="246221"/>
          </a:xfrm>
          <a:prstGeom prst="rect">
            <a:avLst/>
          </a:prstGeom>
        </p:spPr>
        <p:txBody>
          <a:bodyPr wrap="none">
            <a:spAutoFit/>
          </a:bodyPr>
          <a:lstStyle/>
          <a:p>
            <a:r>
              <a:rPr lang="en-US" sz="1000" dirty="0"/>
              <a:t>Students at the main entrance of Caritas</a:t>
            </a:r>
            <a:endParaRPr lang="fr-FR" sz="1000" dirty="0"/>
          </a:p>
        </p:txBody>
      </p:sp>
      <p:sp>
        <p:nvSpPr>
          <p:cNvPr id="12" name="Rectangle 11"/>
          <p:cNvSpPr/>
          <p:nvPr/>
        </p:nvSpPr>
        <p:spPr>
          <a:xfrm>
            <a:off x="5386644" y="6525344"/>
            <a:ext cx="1975221" cy="246221"/>
          </a:xfrm>
          <a:prstGeom prst="rect">
            <a:avLst/>
          </a:prstGeom>
        </p:spPr>
        <p:txBody>
          <a:bodyPr wrap="none">
            <a:spAutoFit/>
          </a:bodyPr>
          <a:lstStyle/>
          <a:p>
            <a:r>
              <a:rPr lang="en-US" sz="1000" dirty="0" err="1"/>
              <a:t>Volonteers</a:t>
            </a:r>
            <a:r>
              <a:rPr lang="en-US" sz="1000" dirty="0"/>
              <a:t> in the delivery of food</a:t>
            </a:r>
            <a:endParaRPr lang="fr-FR" sz="1000" dirty="0"/>
          </a:p>
        </p:txBody>
      </p:sp>
      <p:sp>
        <p:nvSpPr>
          <p:cNvPr id="13" name="Rectangle 12"/>
          <p:cNvSpPr/>
          <p:nvPr/>
        </p:nvSpPr>
        <p:spPr>
          <a:xfrm>
            <a:off x="5750787" y="4365104"/>
            <a:ext cx="2250937" cy="246221"/>
          </a:xfrm>
          <a:prstGeom prst="rect">
            <a:avLst/>
          </a:prstGeom>
        </p:spPr>
        <p:txBody>
          <a:bodyPr wrap="none">
            <a:spAutoFit/>
          </a:bodyPr>
          <a:lstStyle/>
          <a:p>
            <a:r>
              <a:rPr lang="en-US" sz="1000" dirty="0"/>
              <a:t>Classmates collaborating with Cruz </a:t>
            </a:r>
            <a:r>
              <a:rPr lang="en-US" sz="1000" dirty="0" err="1"/>
              <a:t>Roja</a:t>
            </a:r>
            <a:endParaRPr lang="fr-FR" sz="1000" dirty="0"/>
          </a:p>
        </p:txBody>
      </p:sp>
      <p:sp>
        <p:nvSpPr>
          <p:cNvPr id="14" name="Rectangle 13"/>
          <p:cNvSpPr/>
          <p:nvPr/>
        </p:nvSpPr>
        <p:spPr>
          <a:xfrm>
            <a:off x="2564725" y="6530702"/>
            <a:ext cx="1071171" cy="246221"/>
          </a:xfrm>
          <a:prstGeom prst="rect">
            <a:avLst/>
          </a:prstGeom>
        </p:spPr>
        <p:txBody>
          <a:bodyPr wrap="square">
            <a:spAutoFit/>
          </a:bodyPr>
          <a:lstStyle/>
          <a:p>
            <a:r>
              <a:rPr lang="en-US" sz="1000" dirty="0" smtClean="0"/>
              <a:t>Solidarity </a:t>
            </a:r>
            <a:r>
              <a:rPr lang="en-US" sz="1000" dirty="0"/>
              <a:t>Run</a:t>
            </a:r>
            <a:endParaRPr lang="fr-FR" sz="1000" dirty="0"/>
          </a:p>
        </p:txBody>
      </p:sp>
    </p:spTree>
    <p:extLst>
      <p:ext uri="{BB962C8B-B14F-4D97-AF65-F5344CB8AC3E}">
        <p14:creationId xmlns="" xmlns:p14="http://schemas.microsoft.com/office/powerpoint/2010/main" val="381419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P900362801[1]">
            <a:hlinkClick r:id="rId2" action="ppaction://hlinksldjump"/>
          </p:cNvPr>
          <p:cNvPicPr>
            <a:picLocks noChangeAspect="1" noChangeArrowheads="1"/>
          </p:cNvPicPr>
          <p:nvPr/>
        </p:nvPicPr>
        <p:blipFill>
          <a:blip r:embed="rId3" cstate="print"/>
          <a:srcRect/>
          <a:stretch>
            <a:fillRect/>
          </a:stretch>
        </p:blipFill>
        <p:spPr bwMode="auto">
          <a:xfrm>
            <a:off x="1296176" y="332656"/>
            <a:ext cx="1617472" cy="1124053"/>
          </a:xfrm>
          <a:prstGeom prst="rect">
            <a:avLst/>
          </a:prstGeom>
          <a:noFill/>
          <a:ln w="9525" algn="in">
            <a:solidFill>
              <a:schemeClr val="tx1"/>
            </a:solidFill>
            <a:miter lim="800000"/>
            <a:headEnd/>
            <a:tailEnd/>
          </a:ln>
          <a:effectLst/>
        </p:spPr>
      </p:pic>
      <p:pic>
        <p:nvPicPr>
          <p:cNvPr id="5" name="Picture 3" descr="MP900362697[1]">
            <a:hlinkClick r:id="rId4" action="ppaction://hlinksldjump"/>
          </p:cNvPr>
          <p:cNvPicPr>
            <a:picLocks noChangeAspect="1" noChangeArrowheads="1"/>
          </p:cNvPicPr>
          <p:nvPr/>
        </p:nvPicPr>
        <p:blipFill>
          <a:blip r:embed="rId5" cstate="print"/>
          <a:srcRect/>
          <a:stretch>
            <a:fillRect/>
          </a:stretch>
        </p:blipFill>
        <p:spPr bwMode="auto">
          <a:xfrm>
            <a:off x="179512" y="1988840"/>
            <a:ext cx="1617473" cy="1120654"/>
          </a:xfrm>
          <a:prstGeom prst="rect">
            <a:avLst/>
          </a:prstGeom>
          <a:noFill/>
          <a:ln w="9525" algn="in">
            <a:solidFill>
              <a:schemeClr val="tx1"/>
            </a:solidFill>
            <a:miter lim="800000"/>
            <a:headEnd/>
            <a:tailEnd/>
          </a:ln>
          <a:effectLst/>
        </p:spPr>
      </p:pic>
      <p:pic>
        <p:nvPicPr>
          <p:cNvPr id="6" name="Picture 4" descr="MP900362676[1]">
            <a:hlinkClick r:id="rId6" action="ppaction://hlinksldjump"/>
          </p:cNvPr>
          <p:cNvPicPr>
            <a:picLocks noChangeAspect="1" noChangeArrowheads="1"/>
          </p:cNvPicPr>
          <p:nvPr/>
        </p:nvPicPr>
        <p:blipFill>
          <a:blip r:embed="rId7" cstate="print"/>
          <a:srcRect/>
          <a:stretch>
            <a:fillRect/>
          </a:stretch>
        </p:blipFill>
        <p:spPr bwMode="auto">
          <a:xfrm>
            <a:off x="179512" y="3849722"/>
            <a:ext cx="1617471" cy="1120656"/>
          </a:xfrm>
          <a:prstGeom prst="rect">
            <a:avLst/>
          </a:prstGeom>
          <a:noFill/>
          <a:ln w="9525" algn="in">
            <a:solidFill>
              <a:schemeClr val="tx1"/>
            </a:solidFill>
            <a:miter lim="800000"/>
            <a:headEnd/>
            <a:tailEnd/>
          </a:ln>
          <a:effectLst/>
        </p:spPr>
      </p:pic>
      <p:pic>
        <p:nvPicPr>
          <p:cNvPr id="7" name="Picture 5" descr="MP900362852[1]">
            <a:hlinkClick r:id="rId8" action="ppaction://hlinksldjump"/>
          </p:cNvPr>
          <p:cNvPicPr>
            <a:picLocks noChangeAspect="1" noChangeArrowheads="1"/>
          </p:cNvPicPr>
          <p:nvPr/>
        </p:nvPicPr>
        <p:blipFill>
          <a:blip r:embed="rId9" cstate="print"/>
          <a:srcRect/>
          <a:stretch>
            <a:fillRect/>
          </a:stretch>
        </p:blipFill>
        <p:spPr bwMode="auto">
          <a:xfrm>
            <a:off x="1796985" y="5589240"/>
            <a:ext cx="1625237" cy="1120655"/>
          </a:xfrm>
          <a:prstGeom prst="rect">
            <a:avLst/>
          </a:prstGeom>
          <a:noFill/>
          <a:ln w="9525" algn="in">
            <a:solidFill>
              <a:schemeClr val="tx1"/>
            </a:solidFill>
            <a:miter lim="800000"/>
            <a:headEnd/>
            <a:tailEnd/>
          </a:ln>
          <a:effectLst/>
        </p:spPr>
      </p:pic>
      <p:pic>
        <p:nvPicPr>
          <p:cNvPr id="8" name="Picture 6" descr="MP900362833[1]">
            <a:hlinkClick r:id="rId10" action="ppaction://hlinksldjump"/>
          </p:cNvPr>
          <p:cNvPicPr>
            <a:picLocks noChangeAspect="1" noChangeArrowheads="1"/>
          </p:cNvPicPr>
          <p:nvPr/>
        </p:nvPicPr>
        <p:blipFill>
          <a:blip r:embed="rId11" cstate="print"/>
          <a:srcRect/>
          <a:stretch>
            <a:fillRect/>
          </a:stretch>
        </p:blipFill>
        <p:spPr bwMode="auto">
          <a:xfrm>
            <a:off x="4211960" y="116632"/>
            <a:ext cx="1620180" cy="1120656"/>
          </a:xfrm>
          <a:prstGeom prst="rect">
            <a:avLst/>
          </a:prstGeom>
          <a:noFill/>
          <a:ln w="9525" algn="in">
            <a:solidFill>
              <a:schemeClr val="tx1"/>
            </a:solidFill>
            <a:miter lim="800000"/>
            <a:headEnd/>
            <a:tailEnd/>
          </a:ln>
          <a:effectLst/>
        </p:spPr>
      </p:pic>
      <p:pic>
        <p:nvPicPr>
          <p:cNvPr id="9" name="Picture 7" descr="MP900362785[1]">
            <a:hlinkClick r:id="rId12" action="ppaction://hlinksldjump"/>
          </p:cNvPr>
          <p:cNvPicPr>
            <a:picLocks noChangeAspect="1" noChangeArrowheads="1"/>
          </p:cNvPicPr>
          <p:nvPr/>
        </p:nvPicPr>
        <p:blipFill>
          <a:blip r:embed="rId13" cstate="print"/>
          <a:srcRect/>
          <a:stretch>
            <a:fillRect/>
          </a:stretch>
        </p:blipFill>
        <p:spPr bwMode="auto">
          <a:xfrm>
            <a:off x="6962979" y="777037"/>
            <a:ext cx="1620180" cy="1120654"/>
          </a:xfrm>
          <a:prstGeom prst="rect">
            <a:avLst/>
          </a:prstGeom>
          <a:noFill/>
          <a:ln w="9525" algn="in">
            <a:solidFill>
              <a:schemeClr val="tx1"/>
            </a:solidFill>
            <a:miter lim="800000"/>
            <a:headEnd/>
            <a:tailEnd/>
          </a:ln>
          <a:effectLst/>
        </p:spPr>
      </p:pic>
      <p:pic>
        <p:nvPicPr>
          <p:cNvPr id="10" name="Picture 8" descr="MP900362696[1]">
            <a:hlinkClick r:id="rId14" action="ppaction://hlinksldjump"/>
          </p:cNvPr>
          <p:cNvPicPr>
            <a:picLocks noChangeAspect="1" noChangeArrowheads="1"/>
          </p:cNvPicPr>
          <p:nvPr/>
        </p:nvPicPr>
        <p:blipFill>
          <a:blip r:embed="rId15" cstate="print"/>
          <a:srcRect/>
          <a:stretch>
            <a:fillRect/>
          </a:stretch>
        </p:blipFill>
        <p:spPr bwMode="auto">
          <a:xfrm>
            <a:off x="7416316" y="2724105"/>
            <a:ext cx="1620180" cy="1125617"/>
          </a:xfrm>
          <a:prstGeom prst="rect">
            <a:avLst/>
          </a:prstGeom>
          <a:noFill/>
          <a:ln w="9525" algn="in">
            <a:solidFill>
              <a:schemeClr val="tx1"/>
            </a:solidFill>
            <a:miter lim="800000"/>
            <a:headEnd/>
            <a:tailEnd/>
          </a:ln>
          <a:effectLst/>
        </p:spPr>
      </p:pic>
      <p:pic>
        <p:nvPicPr>
          <p:cNvPr id="11" name="Picture 9" descr="MP900362654[1]">
            <a:hlinkClick r:id="rId16" action="ppaction://hlinksldjump"/>
          </p:cNvPr>
          <p:cNvPicPr>
            <a:picLocks noChangeAspect="1" noChangeArrowheads="1"/>
          </p:cNvPicPr>
          <p:nvPr/>
        </p:nvPicPr>
        <p:blipFill>
          <a:blip r:embed="rId17" cstate="print"/>
          <a:srcRect/>
          <a:stretch>
            <a:fillRect/>
          </a:stretch>
        </p:blipFill>
        <p:spPr bwMode="auto">
          <a:xfrm>
            <a:off x="4644008" y="5661248"/>
            <a:ext cx="1620180" cy="1120655"/>
          </a:xfrm>
          <a:prstGeom prst="rect">
            <a:avLst/>
          </a:prstGeom>
          <a:noFill/>
          <a:ln w="9525" algn="in">
            <a:solidFill>
              <a:schemeClr val="tx1"/>
            </a:solidFill>
            <a:miter lim="800000"/>
            <a:headEnd/>
            <a:tailEnd/>
          </a:ln>
          <a:effectLst/>
        </p:spPr>
      </p:pic>
      <p:pic>
        <p:nvPicPr>
          <p:cNvPr id="12" name="Picture 10" descr="MP900362684[1]">
            <a:hlinkClick r:id="rId18" action="ppaction://hlinksldjump"/>
          </p:cNvPr>
          <p:cNvPicPr>
            <a:picLocks noChangeAspect="1" noChangeArrowheads="1"/>
          </p:cNvPicPr>
          <p:nvPr/>
        </p:nvPicPr>
        <p:blipFill>
          <a:blip r:embed="rId19" cstate="print"/>
          <a:srcRect/>
          <a:stretch>
            <a:fillRect/>
          </a:stretch>
        </p:blipFill>
        <p:spPr bwMode="auto">
          <a:xfrm>
            <a:off x="7017940" y="4540592"/>
            <a:ext cx="1620180" cy="1120656"/>
          </a:xfrm>
          <a:prstGeom prst="rect">
            <a:avLst/>
          </a:prstGeom>
          <a:noFill/>
          <a:ln w="9525" algn="in">
            <a:solidFill>
              <a:schemeClr val="tx1"/>
            </a:solidFill>
            <a:miter lim="800000"/>
            <a:headEnd/>
            <a:tailEnd/>
          </a:ln>
          <a:effectLst/>
        </p:spPr>
      </p:pic>
      <p:sp>
        <p:nvSpPr>
          <p:cNvPr id="13" name="Rectangle 12"/>
          <p:cNvSpPr/>
          <p:nvPr/>
        </p:nvSpPr>
        <p:spPr>
          <a:xfrm>
            <a:off x="1907704" y="1465034"/>
            <a:ext cx="5077097" cy="4124206"/>
          </a:xfrm>
          <a:prstGeom prst="rect">
            <a:avLst/>
          </a:prstGeom>
        </p:spPr>
        <p:txBody>
          <a:bodyPr wrap="square">
            <a:spAutoFit/>
          </a:bodyPr>
          <a:lstStyle/>
          <a:p>
            <a:pPr algn="ctr"/>
            <a:r>
              <a:rPr lang="en-US" sz="1400" b="1" dirty="0"/>
              <a:t>Social capital in our communities </a:t>
            </a:r>
            <a:r>
              <a:rPr lang="en-US" sz="1400" b="1" dirty="0" smtClean="0"/>
              <a:t>and </a:t>
            </a:r>
            <a:r>
              <a:rPr lang="en-US" sz="1400" b="1" dirty="0"/>
              <a:t>activities to improve </a:t>
            </a:r>
            <a:r>
              <a:rPr lang="en-US" sz="1400" b="1" dirty="0" smtClean="0"/>
              <a:t>it</a:t>
            </a:r>
            <a:r>
              <a:rPr lang="en-US" sz="1400" b="1" dirty="0"/>
              <a:t/>
            </a:r>
            <a:br>
              <a:rPr lang="en-US" sz="1400" b="1" dirty="0"/>
            </a:br>
            <a:r>
              <a:rPr lang="en-US" sz="1400" b="1" dirty="0"/>
              <a:t>Joint </a:t>
            </a:r>
            <a:r>
              <a:rPr lang="en-US" sz="1400" b="1" dirty="0" smtClean="0"/>
              <a:t>report</a:t>
            </a:r>
          </a:p>
          <a:p>
            <a:pPr algn="just"/>
            <a:r>
              <a:rPr lang="en-US" sz="1400" dirty="0"/>
              <a:t/>
            </a:r>
            <a:br>
              <a:rPr lang="en-US" sz="1400" dirty="0"/>
            </a:br>
            <a:r>
              <a:rPr lang="en-US" sz="1000" dirty="0"/>
              <a:t>The work on social capital in our communities is particularly important during the two years of our Comenius project because it completes the program and it highlights several aspects :</a:t>
            </a:r>
            <a:endParaRPr lang="fr-FR" sz="1000" dirty="0"/>
          </a:p>
          <a:p>
            <a:pPr algn="just"/>
            <a:r>
              <a:rPr lang="en-US" sz="1000" dirty="0"/>
              <a:t/>
            </a:r>
            <a:br>
              <a:rPr lang="en-US" sz="1000" dirty="0"/>
            </a:br>
            <a:r>
              <a:rPr lang="en-US" sz="1000" dirty="0"/>
              <a:t>- These works on social capital have lasted long, requiring several steps over several months: a period of reflection and research around the local social capital, a phase of involvement of students who went to meet associations or seeking solutions to improve social capital, a phase of presentation and exchange between partners during two </a:t>
            </a:r>
            <a:r>
              <a:rPr lang="en-US" sz="1000" dirty="0" err="1"/>
              <a:t>mobilities</a:t>
            </a:r>
            <a:r>
              <a:rPr lang="en-US" sz="1000" dirty="0"/>
              <a:t> in France and Poland.</a:t>
            </a:r>
            <a:endParaRPr lang="fr-FR" sz="1000" dirty="0"/>
          </a:p>
          <a:p>
            <a:pPr algn="just"/>
            <a:r>
              <a:rPr lang="en-US" sz="1000" dirty="0"/>
              <a:t/>
            </a:r>
            <a:br>
              <a:rPr lang="en-US" sz="1000" dirty="0"/>
            </a:br>
            <a:r>
              <a:rPr lang="en-US" sz="1000" dirty="0"/>
              <a:t>- The scope of activities was great, as their impact beyond the context of schools, including the social fabric and territorial actors more dynamically. All partner countries have obviously been involved.</a:t>
            </a:r>
            <a:endParaRPr lang="fr-FR" sz="1000" dirty="0"/>
          </a:p>
          <a:p>
            <a:pPr algn="just"/>
            <a:r>
              <a:rPr lang="en-US" sz="1000" dirty="0"/>
              <a:t/>
            </a:r>
            <a:br>
              <a:rPr lang="en-US" sz="1000" dirty="0"/>
            </a:br>
            <a:r>
              <a:rPr lang="en-US" sz="1000" dirty="0"/>
              <a:t>- Finally, the extent of educational issues and the qualitative leap that takes the project are noteworthy. Indeed, after two years of the project, after discussing the theoretical problems of human rights , discrimination related to gender, the persistence of gender stereotypes, students are now asked to invest empirically as active citizens at the heart of their city, participating in improving the social capital. It is indeed a concrete citizen learning through better knowledge of social resources in their territory, research and if possible the implementation of practical solutions to problems, participation in local civic projects</a:t>
            </a:r>
            <a:r>
              <a:rPr lang="en-US" sz="1000" dirty="0" smtClean="0"/>
              <a:t>...</a:t>
            </a:r>
          </a:p>
          <a:p>
            <a:pPr algn="just"/>
            <a:r>
              <a:rPr lang="en-US" sz="1000" dirty="0"/>
              <a:t/>
            </a:r>
            <a:br>
              <a:rPr lang="en-US" sz="1000" dirty="0"/>
            </a:br>
            <a:r>
              <a:rPr lang="en-US" sz="1000" dirty="0" smtClean="0"/>
              <a:t>Here </a:t>
            </a:r>
            <a:r>
              <a:rPr lang="en-US" sz="1000" dirty="0"/>
              <a:t>are all the work and activities put forward by each partner school</a:t>
            </a:r>
            <a:r>
              <a:rPr lang="en-US" sz="1000" dirty="0" smtClean="0"/>
              <a:t>:  </a:t>
            </a:r>
            <a:r>
              <a:rPr lang="en-US" sz="1000" i="1" dirty="0" smtClean="0"/>
              <a:t>(click on the flags)</a:t>
            </a:r>
            <a:endParaRPr lang="fr-FR" sz="1400" i="1" dirty="0"/>
          </a:p>
        </p:txBody>
      </p:sp>
    </p:spTree>
    <p:extLst>
      <p:ext uri="{BB962C8B-B14F-4D97-AF65-F5344CB8AC3E}">
        <p14:creationId xmlns="" xmlns:p14="http://schemas.microsoft.com/office/powerpoint/2010/main" val="3558779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183</Words>
  <Application>Microsoft Office PowerPoint</Application>
  <PresentationFormat>Pokaz na ekranie (4:3)</PresentationFormat>
  <Paragraphs>159</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Thème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dc:creator>
  <cp:lastModifiedBy>danuta </cp:lastModifiedBy>
  <cp:revision>21</cp:revision>
  <dcterms:created xsi:type="dcterms:W3CDTF">2014-05-20T07:54:29Z</dcterms:created>
  <dcterms:modified xsi:type="dcterms:W3CDTF">2014-06-06T09:39:04Z</dcterms:modified>
</cp:coreProperties>
</file>