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sldIdLst>
    <p:sldId id="256" r:id="rId3"/>
    <p:sldId id="278" r:id="rId4"/>
    <p:sldId id="257" r:id="rId5"/>
    <p:sldId id="258" r:id="rId6"/>
    <p:sldId id="259" r:id="rId7"/>
    <p:sldId id="268" r:id="rId8"/>
    <p:sldId id="277" r:id="rId9"/>
    <p:sldId id="275" r:id="rId10"/>
    <p:sldId id="276" r:id="rId11"/>
    <p:sldId id="271" r:id="rId12"/>
    <p:sldId id="270" r:id="rId13"/>
    <p:sldId id="261" r:id="rId14"/>
    <p:sldId id="269" r:id="rId15"/>
    <p:sldId id="272" r:id="rId16"/>
    <p:sldId id="279" r:id="rId17"/>
    <p:sldId id="262" r:id="rId18"/>
    <p:sldId id="263" r:id="rId19"/>
    <p:sldId id="264" r:id="rId20"/>
    <p:sldId id="265" r:id="rId21"/>
    <p:sldId id="266" r:id="rId22"/>
    <p:sldId id="267" r:id="rId23"/>
    <p:sldId id="274"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84" autoAdjust="0"/>
  </p:normalViewPr>
  <p:slideViewPr>
    <p:cSldViewPr>
      <p:cViewPr varScale="1">
        <p:scale>
          <a:sx n="56" d="100"/>
          <a:sy n="56" d="100"/>
        </p:scale>
        <p:origin x="-78"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207A7E95-876B-4AE1-B4DF-07F779031E73}"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07A7E95-876B-4AE1-B4DF-07F779031E7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07A7E95-876B-4AE1-B4DF-07F779031E73}"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7" name="Prostokąt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2362200" y="4038600"/>
            <a:ext cx="6477000" cy="1828800"/>
          </a:xfrm>
        </p:spPr>
        <p:txBody>
          <a:bodyPr anchor="b"/>
          <a:lstStyle>
            <a:lvl1pPr>
              <a:defRPr cap="all" baseline="0"/>
            </a:lvl1pPr>
          </a:lstStyle>
          <a:p>
            <a:r>
              <a:rPr kumimoji="0" lang="pl-PL" smtClean="0"/>
              <a:t>Kliknij, aby edytować styl</a:t>
            </a:r>
            <a:endParaRPr kumimoji="0" lang="en-US"/>
          </a:p>
        </p:txBody>
      </p:sp>
      <p:sp>
        <p:nvSpPr>
          <p:cNvPr id="9" name="Podtytu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42376E2-8D0F-47CA-8F41-B1CA02F42E1C}" type="datetimeFigureOut">
              <a:rPr lang="pl-PL" smtClean="0"/>
              <a:pPr/>
              <a:t>2013-03-16</a:t>
            </a:fld>
            <a:endParaRPr lang="pl-PL"/>
          </a:p>
        </p:txBody>
      </p:sp>
      <p:sp>
        <p:nvSpPr>
          <p:cNvPr id="17" name="Symbol zastępczy stopki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l-PL"/>
          </a:p>
        </p:txBody>
      </p:sp>
      <p:sp>
        <p:nvSpPr>
          <p:cNvPr id="29" name="Symbol zastępczy numeru slajdu 28"/>
          <p:cNvSpPr>
            <a:spLocks noGrp="1"/>
          </p:cNvSpPr>
          <p:nvPr>
            <p:ph type="sldNum" sz="quarter" idx="12"/>
          </p:nvPr>
        </p:nvSpPr>
        <p:spPr>
          <a:xfrm>
            <a:off x="8001000" y="228600"/>
            <a:ext cx="838200" cy="381000"/>
          </a:xfrm>
        </p:spPr>
        <p:txBody>
          <a:bodyPr/>
          <a:lstStyle>
            <a:lvl1pPr>
              <a:defRPr>
                <a:solidFill>
                  <a:schemeClr val="tx2"/>
                </a:solidFill>
              </a:defRPr>
            </a:lvl1pPr>
          </a:lstStyle>
          <a:p>
            <a:fld id="{207A7E95-876B-4AE1-B4DF-07F779031E73}"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12648" y="228600"/>
            <a:ext cx="8153400" cy="990600"/>
          </a:xfrm>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A42376E2-8D0F-47CA-8F41-B1CA02F42E1C}" type="datetimeFigureOut">
              <a:rPr lang="pl-PL" smtClean="0"/>
              <a:pPr/>
              <a:t>2013-03-16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lvl1pPr>
              <a:defRPr>
                <a:solidFill>
                  <a:srgbClr val="FFFFFF"/>
                </a:solidFill>
              </a:defRPr>
            </a:lvl1pPr>
          </a:lstStyle>
          <a:p>
            <a:fld id="{207A7E95-876B-4AE1-B4DF-07F779031E73}" type="slidenum">
              <a:rPr lang="pl-PL" smtClean="0"/>
              <a:pPr/>
              <a:t>‹#›</a:t>
            </a:fld>
            <a:endParaRPr lang="pl-PL"/>
          </a:p>
        </p:txBody>
      </p:sp>
      <p:sp>
        <p:nvSpPr>
          <p:cNvPr id="8" name="Symbol zastępczy zawartości 7"/>
          <p:cNvSpPr>
            <a:spLocks noGrp="1"/>
          </p:cNvSpPr>
          <p:nvPr>
            <p:ph sz="quarter" idx="1"/>
          </p:nvPr>
        </p:nvSpPr>
        <p:spPr>
          <a:xfrm>
            <a:off x="612648" y="1600200"/>
            <a:ext cx="8153400" cy="44958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7" name="Prostokąt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A42376E2-8D0F-47CA-8F41-B1CA02F42E1C}" type="datetimeFigureOut">
              <a:rPr lang="pl-PL" smtClean="0"/>
              <a:pPr/>
              <a:t>2013-03-16</a:t>
            </a:fld>
            <a:endParaRPr lang="pl-PL"/>
          </a:p>
        </p:txBody>
      </p:sp>
      <p:sp>
        <p:nvSpPr>
          <p:cNvPr id="13" name="Symbol zastępczy numeru slajd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07A7E95-876B-4AE1-B4DF-07F779031E73}" type="slidenum">
              <a:rPr lang="pl-PL" smtClean="0"/>
              <a:pPr/>
              <a:t>‹#›</a:t>
            </a:fld>
            <a:endParaRPr lang="pl-PL"/>
          </a:p>
        </p:txBody>
      </p:sp>
      <p:sp>
        <p:nvSpPr>
          <p:cNvPr id="14" name="Symbol zastępczy stopki 13"/>
          <p:cNvSpPr>
            <a:spLocks noGrp="1"/>
          </p:cNvSpPr>
          <p:nvPr>
            <p:ph type="ftr" sz="quarter" idx="12"/>
          </p:nvPr>
        </p:nvSpPr>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9" name="Symbol zastępczy zawartości 8"/>
          <p:cNvSpPr>
            <a:spLocks noGrp="1"/>
          </p:cNvSpPr>
          <p:nvPr>
            <p:ph sz="quarter" idx="1"/>
          </p:nvPr>
        </p:nvSpPr>
        <p:spPr>
          <a:xfrm>
            <a:off x="609600"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844901"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8" name="Symbol zastępczy daty 7"/>
          <p:cNvSpPr>
            <a:spLocks noGrp="1"/>
          </p:cNvSpPr>
          <p:nvPr>
            <p:ph type="dt" sz="half" idx="15"/>
          </p:nvPr>
        </p:nvSpPr>
        <p:spPr/>
        <p:txBody>
          <a:bodyPr rtlCol="0"/>
          <a:lstStyle/>
          <a:p>
            <a:fld id="{A42376E2-8D0F-47CA-8F41-B1CA02F42E1C}" type="datetimeFigureOut">
              <a:rPr lang="pl-PL" smtClean="0"/>
              <a:pPr/>
              <a:t>2013-03-16</a:t>
            </a:fld>
            <a:endParaRPr lang="pl-PL"/>
          </a:p>
        </p:txBody>
      </p:sp>
      <p:sp>
        <p:nvSpPr>
          <p:cNvPr id="10" name="Symbol zastępczy numeru slajdu 9"/>
          <p:cNvSpPr>
            <a:spLocks noGrp="1"/>
          </p:cNvSpPr>
          <p:nvPr>
            <p:ph type="sldNum" sz="quarter" idx="16"/>
          </p:nvPr>
        </p:nvSpPr>
        <p:spPr/>
        <p:txBody>
          <a:bodyPr rtlCol="0"/>
          <a:lstStyle/>
          <a:p>
            <a:fld id="{207A7E95-876B-4AE1-B4DF-07F779031E73}" type="slidenum">
              <a:rPr lang="pl-PL" smtClean="0"/>
              <a:pPr/>
              <a:t>‹#›</a:t>
            </a:fld>
            <a:endParaRPr lang="pl-PL"/>
          </a:p>
        </p:txBody>
      </p:sp>
      <p:sp>
        <p:nvSpPr>
          <p:cNvPr id="12" name="Symbol zastępczy stopki 11"/>
          <p:cNvSpPr>
            <a:spLocks noGrp="1"/>
          </p:cNvSpPr>
          <p:nvPr>
            <p:ph type="ftr" sz="quarter" idx="17"/>
          </p:nvPr>
        </p:nvSpPr>
        <p:spPr/>
        <p:txBody>
          <a:bodyPr rtlCol="0"/>
          <a:lstStyle/>
          <a:p>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33400" y="273050"/>
            <a:ext cx="8153400" cy="869950"/>
          </a:xfrm>
        </p:spPr>
        <p:txBody>
          <a:bodyPr anchor="ctr"/>
          <a:lstStyle>
            <a:lvl1pPr>
              <a:defRPr/>
            </a:lvl1pPr>
          </a:lstStyle>
          <a:p>
            <a:r>
              <a:rPr kumimoji="0" lang="pl-PL" smtClean="0"/>
              <a:t>Kliknij, aby edytować styl</a:t>
            </a:r>
            <a:endParaRPr kumimoji="0" lang="en-US"/>
          </a:p>
        </p:txBody>
      </p:sp>
      <p:sp>
        <p:nvSpPr>
          <p:cNvPr id="11" name="Symbol zastępczy zawartości 10"/>
          <p:cNvSpPr>
            <a:spLocks noGrp="1"/>
          </p:cNvSpPr>
          <p:nvPr>
            <p:ph sz="quarter" idx="2"/>
          </p:nvPr>
        </p:nvSpPr>
        <p:spPr>
          <a:xfrm>
            <a:off x="609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800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5"/>
          </p:nvPr>
        </p:nvSpPr>
        <p:spPr/>
        <p:txBody>
          <a:bodyPr rtlCol="0"/>
          <a:lstStyle/>
          <a:p>
            <a:fld id="{A42376E2-8D0F-47CA-8F41-B1CA02F42E1C}" type="datetimeFigureOut">
              <a:rPr lang="pl-PL" smtClean="0"/>
              <a:pPr/>
              <a:t>2013-03-16</a:t>
            </a:fld>
            <a:endParaRPr lang="pl-PL"/>
          </a:p>
        </p:txBody>
      </p:sp>
      <p:sp>
        <p:nvSpPr>
          <p:cNvPr id="12" name="Symbol zastępczy numeru slajdu 11"/>
          <p:cNvSpPr>
            <a:spLocks noGrp="1"/>
          </p:cNvSpPr>
          <p:nvPr>
            <p:ph type="sldNum" sz="quarter" idx="16"/>
          </p:nvPr>
        </p:nvSpPr>
        <p:spPr/>
        <p:txBody>
          <a:bodyPr rtlCol="0"/>
          <a:lstStyle/>
          <a:p>
            <a:fld id="{207A7E95-876B-4AE1-B4DF-07F779031E73}" type="slidenum">
              <a:rPr lang="pl-PL" smtClean="0"/>
              <a:pPr/>
              <a:t>‹#›</a:t>
            </a:fld>
            <a:endParaRPr lang="pl-PL"/>
          </a:p>
        </p:txBody>
      </p:sp>
      <p:sp>
        <p:nvSpPr>
          <p:cNvPr id="14" name="Symbol zastępczy stopki 13"/>
          <p:cNvSpPr>
            <a:spLocks noGrp="1"/>
          </p:cNvSpPr>
          <p:nvPr>
            <p:ph type="ftr" sz="quarter" idx="17"/>
          </p:nvPr>
        </p:nvSpPr>
        <p:spPr/>
        <p:txBody>
          <a:bodyPr rtlCol="0"/>
          <a:lstStyle/>
          <a:p>
            <a:endParaRPr lang="pl-PL"/>
          </a:p>
        </p:txBody>
      </p:sp>
      <p:sp>
        <p:nvSpPr>
          <p:cNvPr id="16" name="Symbol zastępczy teks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5" name="Symbol zastępczy teks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A42376E2-8D0F-47CA-8F41-B1CA02F42E1C}" type="datetimeFigureOut">
              <a:rPr lang="pl-PL" smtClean="0"/>
              <a:pPr/>
              <a:t>2013-03-16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lvl1pPr>
              <a:defRPr>
                <a:solidFill>
                  <a:srgbClr val="FFFFFF"/>
                </a:solidFill>
              </a:defRPr>
            </a:lvl1pPr>
          </a:lstStyle>
          <a:p>
            <a:fld id="{207A7E95-876B-4AE1-B4DF-07F779031E73}"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42376E2-8D0F-47CA-8F41-B1CA02F42E1C}" type="datetimeFigureOut">
              <a:rPr lang="pl-PL" smtClean="0"/>
              <a:pPr/>
              <a:t>2013-03-16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0" y="6248400"/>
            <a:ext cx="533400" cy="381000"/>
          </a:xfrm>
        </p:spPr>
        <p:txBody>
          <a:bodyPr/>
          <a:lstStyle>
            <a:lvl1pPr>
              <a:defRPr>
                <a:solidFill>
                  <a:schemeClr val="tx2"/>
                </a:solidFill>
              </a:defRPr>
            </a:lvl1pPr>
          </a:lstStyle>
          <a:p>
            <a:fld id="{207A7E95-876B-4AE1-B4DF-07F779031E73}"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8077200" cy="869950"/>
          </a:xfrm>
        </p:spPr>
        <p:txBody>
          <a:bodyPr anchor="ctr"/>
          <a:lstStyle>
            <a:lvl1pPr algn="l">
              <a:buNone/>
              <a:defRPr sz="4400" b="0"/>
            </a:lvl1p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A42376E2-8D0F-47CA-8F41-B1CA02F42E1C}" type="datetimeFigureOut">
              <a:rPr lang="pl-PL" smtClean="0"/>
              <a:pPr/>
              <a:t>2013-03-16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lvl1pPr>
              <a:defRPr>
                <a:solidFill>
                  <a:srgbClr val="FFFFFF"/>
                </a:solidFill>
              </a:defRPr>
            </a:lvl1pPr>
          </a:lstStyle>
          <a:p>
            <a:fld id="{207A7E95-876B-4AE1-B4DF-07F779031E73}" type="slidenum">
              <a:rPr lang="pl-PL" smtClean="0"/>
              <a:pPr/>
              <a:t>‹#›</a:t>
            </a:fld>
            <a:endParaRPr lang="pl-PL"/>
          </a:p>
        </p:txBody>
      </p:sp>
      <p:sp>
        <p:nvSpPr>
          <p:cNvPr id="3" name="Symbol zastępczy teks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9" name="Symbol zastępczy zawartości 8"/>
          <p:cNvSpPr>
            <a:spLocks noGrp="1"/>
          </p:cNvSpPr>
          <p:nvPr>
            <p:ph sz="quarter" idx="1"/>
          </p:nvPr>
        </p:nvSpPr>
        <p:spPr>
          <a:xfrm>
            <a:off x="2362200" y="1752600"/>
            <a:ext cx="6400800" cy="4419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07A7E95-876B-4AE1-B4DF-07F779031E73}" type="slidenum">
              <a:rPr lang="pl-PL" smtClean="0"/>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3">
        <a:schemeClr val="bg2"/>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8" name="Prostokąt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l-PL" smtClean="0"/>
              <a:t>Kliknij, aby edytować styl</a:t>
            </a:r>
            <a:endParaRPr kumimoji="0" lang="en-US"/>
          </a:p>
        </p:txBody>
      </p:sp>
      <p:sp>
        <p:nvSpPr>
          <p:cNvPr id="11" name="Prostokąt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daty 11"/>
          <p:cNvSpPr>
            <a:spLocks noGrp="1"/>
          </p:cNvSpPr>
          <p:nvPr>
            <p:ph type="dt" sz="half" idx="10"/>
          </p:nvPr>
        </p:nvSpPr>
        <p:spPr>
          <a:xfrm>
            <a:off x="6248400" y="6248400"/>
            <a:ext cx="2667000" cy="365125"/>
          </a:xfrm>
        </p:spPr>
        <p:txBody>
          <a:bodyPr rtlCol="0"/>
          <a:lstStyle/>
          <a:p>
            <a:fld id="{A42376E2-8D0F-47CA-8F41-B1CA02F42E1C}" type="datetimeFigureOut">
              <a:rPr lang="pl-PL" smtClean="0"/>
              <a:pPr/>
              <a:t>2013-03-16</a:t>
            </a:fld>
            <a:endParaRPr lang="pl-PL"/>
          </a:p>
        </p:txBody>
      </p:sp>
      <p:sp>
        <p:nvSpPr>
          <p:cNvPr id="13" name="Symbol zastępczy numeru slajdu 12"/>
          <p:cNvSpPr>
            <a:spLocks noGrp="1"/>
          </p:cNvSpPr>
          <p:nvPr>
            <p:ph type="sldNum" sz="quarter" idx="11"/>
          </p:nvPr>
        </p:nvSpPr>
        <p:spPr>
          <a:xfrm>
            <a:off x="0" y="4667249"/>
            <a:ext cx="1447800" cy="663578"/>
          </a:xfrm>
        </p:spPr>
        <p:txBody>
          <a:bodyPr rtlCol="0"/>
          <a:lstStyle>
            <a:lvl1pPr>
              <a:defRPr sz="2800"/>
            </a:lvl1pPr>
          </a:lstStyle>
          <a:p>
            <a:fld id="{207A7E95-876B-4AE1-B4DF-07F779031E73}" type="slidenum">
              <a:rPr lang="pl-PL" smtClean="0"/>
              <a:pPr/>
              <a:t>‹#›</a:t>
            </a:fld>
            <a:endParaRPr lang="pl-PL"/>
          </a:p>
        </p:txBody>
      </p:sp>
      <p:sp>
        <p:nvSpPr>
          <p:cNvPr id="14" name="Symbol zastępczy stopki 13"/>
          <p:cNvSpPr>
            <a:spLocks noGrp="1"/>
          </p:cNvSpPr>
          <p:nvPr>
            <p:ph type="ftr" sz="quarter" idx="12"/>
          </p:nvPr>
        </p:nvSpPr>
        <p:spPr>
          <a:xfrm>
            <a:off x="1600200" y="6248206"/>
            <a:ext cx="4572000" cy="365125"/>
          </a:xfrm>
        </p:spPr>
        <p:txBody>
          <a:bodyPr rtlCol="0"/>
          <a:lstStyle/>
          <a:p>
            <a:endParaRPr lang="pl-PL"/>
          </a:p>
        </p:txBody>
      </p:sp>
      <p:sp>
        <p:nvSpPr>
          <p:cNvPr id="3" name="Symbol zastępczy obraz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l-PL" smtClean="0"/>
              <a:t>Kliknij ikonę, aby dodać obraz</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42376E2-8D0F-47CA-8F41-B1CA02F42E1C}" type="datetimeFigureOut">
              <a:rPr lang="pl-PL" smtClean="0"/>
              <a:pPr/>
              <a:t>2013-03-16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7A7E95-876B-4AE1-B4DF-07F779031E73}"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1"/>
      </p:bgRef>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609600"/>
            <a:ext cx="2057400" cy="55165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09600"/>
            <a:ext cx="5562600" cy="5516564"/>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6553200" y="6248402"/>
            <a:ext cx="2209800" cy="365125"/>
          </a:xfrm>
        </p:spPr>
        <p:txBody>
          <a:bodyPr/>
          <a:lstStyle/>
          <a:p>
            <a:fld id="{A42376E2-8D0F-47CA-8F41-B1CA02F42E1C}" type="datetimeFigureOut">
              <a:rPr lang="pl-PL" smtClean="0"/>
              <a:pPr/>
              <a:t>2013-03-16</a:t>
            </a:fld>
            <a:endParaRPr lang="pl-PL"/>
          </a:p>
        </p:txBody>
      </p:sp>
      <p:sp>
        <p:nvSpPr>
          <p:cNvPr id="5" name="Symbol zastępczy stopki 4"/>
          <p:cNvSpPr>
            <a:spLocks noGrp="1"/>
          </p:cNvSpPr>
          <p:nvPr>
            <p:ph type="ftr" sz="quarter" idx="11"/>
          </p:nvPr>
        </p:nvSpPr>
        <p:spPr>
          <a:xfrm>
            <a:off x="457201" y="6248207"/>
            <a:ext cx="5573483" cy="365125"/>
          </a:xfrm>
        </p:spPr>
        <p:txBody>
          <a:bodyPr/>
          <a:lstStyle/>
          <a:p>
            <a:endParaRPr lang="pl-PL"/>
          </a:p>
        </p:txBody>
      </p:sp>
      <p:sp>
        <p:nvSpPr>
          <p:cNvPr id="7" name="Prostokąt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numeru slajdu 5"/>
          <p:cNvSpPr>
            <a:spLocks noGrp="1"/>
          </p:cNvSpPr>
          <p:nvPr>
            <p:ph type="sldNum" sz="quarter" idx="12"/>
          </p:nvPr>
        </p:nvSpPr>
        <p:spPr>
          <a:xfrm rot="5400000">
            <a:off x="5989638" y="144462"/>
            <a:ext cx="533400" cy="244476"/>
          </a:xfrm>
        </p:spPr>
        <p:txBody>
          <a:bodyPr/>
          <a:lstStyle/>
          <a:p>
            <a:fld id="{207A7E95-876B-4AE1-B4DF-07F779031E73}"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07A7E95-876B-4AE1-B4DF-07F779031E73}"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07A7E95-876B-4AE1-B4DF-07F779031E7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207A7E95-876B-4AE1-B4DF-07F779031E7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207A7E95-876B-4AE1-B4DF-07F779031E7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207A7E95-876B-4AE1-B4DF-07F779031E73}"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07A7E95-876B-4AE1-B4DF-07F779031E7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A42376E2-8D0F-47CA-8F41-B1CA02F42E1C}" type="datetimeFigureOut">
              <a:rPr lang="pl-PL" smtClean="0"/>
              <a:pPr/>
              <a:t>2013-03-16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07A7E95-876B-4AE1-B4DF-07F779031E73}"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42376E2-8D0F-47CA-8F41-B1CA02F42E1C}" type="datetimeFigureOut">
              <a:rPr lang="pl-PL" smtClean="0"/>
              <a:pPr/>
              <a:t>2013-03-16</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07A7E95-876B-4AE1-B4DF-07F779031E73}" type="slidenum">
              <a:rPr lang="pl-PL" smtClean="0"/>
              <a:pPr/>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28600"/>
            <a:ext cx="8153400" cy="9906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42376E2-8D0F-47CA-8F41-B1CA02F42E1C}" type="datetimeFigureOut">
              <a:rPr lang="pl-PL" smtClean="0"/>
              <a:pPr/>
              <a:t>2013-03-16</a:t>
            </a:fld>
            <a:endParaRPr lang="pl-PL"/>
          </a:p>
        </p:txBody>
      </p:sp>
      <p:sp>
        <p:nvSpPr>
          <p:cNvPr id="3" name="Symbol zastępczy stopki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l-PL"/>
          </a:p>
        </p:txBody>
      </p:sp>
      <p:sp>
        <p:nvSpPr>
          <p:cNvPr id="7" name="Prostokąt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07A7E95-876B-4AE1-B4DF-07F779031E7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Bożena Gąsiorowska\Desktop\images.jpg"/>
          <p:cNvPicPr>
            <a:picLocks noChangeAspect="1" noChangeArrowheads="1"/>
          </p:cNvPicPr>
          <p:nvPr/>
        </p:nvPicPr>
        <p:blipFill>
          <a:blip r:embed="rId2" cstate="print"/>
          <a:srcRect/>
          <a:stretch>
            <a:fillRect/>
          </a:stretch>
        </p:blipFill>
        <p:spPr bwMode="auto">
          <a:xfrm>
            <a:off x="5214942" y="357167"/>
            <a:ext cx="3000396" cy="1857388"/>
          </a:xfrm>
          <a:prstGeom prst="rect">
            <a:avLst/>
          </a:prstGeom>
          <a:noFill/>
        </p:spPr>
      </p:pic>
      <p:sp>
        <p:nvSpPr>
          <p:cNvPr id="2" name="Tytuł 1"/>
          <p:cNvSpPr>
            <a:spLocks noGrp="1"/>
          </p:cNvSpPr>
          <p:nvPr>
            <p:ph type="ctrTitle"/>
          </p:nvPr>
        </p:nvSpPr>
        <p:spPr>
          <a:xfrm>
            <a:off x="1000100" y="0"/>
            <a:ext cx="8143900" cy="5800158"/>
          </a:xfrm>
        </p:spPr>
        <p:txBody>
          <a:bodyPr>
            <a:noAutofit/>
          </a:bodyPr>
          <a:lstStyle/>
          <a:p>
            <a:pPr algn="ctr"/>
            <a:r>
              <a:rPr lang="pl-PL" sz="5000" dirty="0" smtClean="0">
                <a:solidFill>
                  <a:schemeClr val="bg2">
                    <a:lumMod val="25000"/>
                  </a:schemeClr>
                </a:solidFill>
              </a:rPr>
              <a:t>Meeting with </a:t>
            </a:r>
            <a:br>
              <a:rPr lang="pl-PL" sz="5000" dirty="0" smtClean="0">
                <a:solidFill>
                  <a:schemeClr val="bg2">
                    <a:lumMod val="25000"/>
                  </a:schemeClr>
                </a:solidFill>
              </a:rPr>
            </a:br>
            <a:r>
              <a:rPr lang="pl-PL" sz="5000" dirty="0" smtClean="0">
                <a:solidFill>
                  <a:schemeClr val="bg2">
                    <a:lumMod val="25000"/>
                  </a:schemeClr>
                </a:solidFill>
              </a:rPr>
              <a:t>Sylwia Chutnik</a:t>
            </a:r>
            <a:br>
              <a:rPr lang="pl-PL" sz="5000" dirty="0" smtClean="0">
                <a:solidFill>
                  <a:schemeClr val="bg2">
                    <a:lumMod val="25000"/>
                  </a:schemeClr>
                </a:solidFill>
              </a:rPr>
            </a:br>
            <a:r>
              <a:rPr lang="pl-PL" sz="5000" dirty="0" smtClean="0">
                <a:solidFill>
                  <a:schemeClr val="bg2">
                    <a:lumMod val="25000"/>
                  </a:schemeClr>
                </a:solidFill>
              </a:rPr>
              <a:t/>
            </a:r>
            <a:br>
              <a:rPr lang="pl-PL" sz="5000" dirty="0" smtClean="0">
                <a:solidFill>
                  <a:schemeClr val="bg2">
                    <a:lumMod val="25000"/>
                  </a:schemeClr>
                </a:solidFill>
              </a:rPr>
            </a:br>
            <a:r>
              <a:rPr lang="pl-PL" sz="1800" dirty="0" smtClean="0">
                <a:solidFill>
                  <a:schemeClr val="bg2">
                    <a:lumMod val="25000"/>
                  </a:schemeClr>
                </a:solidFill>
              </a:rPr>
              <a:t>in Liceum Ogólnokształcącym</a:t>
            </a:r>
            <a:br>
              <a:rPr lang="pl-PL" sz="1800" dirty="0" smtClean="0">
                <a:solidFill>
                  <a:schemeClr val="bg2">
                    <a:lumMod val="25000"/>
                  </a:schemeClr>
                </a:solidFill>
              </a:rPr>
            </a:br>
            <a:r>
              <a:rPr lang="pl-PL" sz="1800" dirty="0" smtClean="0">
                <a:solidFill>
                  <a:schemeClr val="bg2">
                    <a:lumMod val="25000"/>
                  </a:schemeClr>
                </a:solidFill>
              </a:rPr>
              <a:t>im. Stefana Żeromskiego in Żyrardowów</a:t>
            </a:r>
            <a:br>
              <a:rPr lang="pl-PL" sz="1800" dirty="0" smtClean="0">
                <a:solidFill>
                  <a:schemeClr val="bg2">
                    <a:lumMod val="25000"/>
                  </a:schemeClr>
                </a:solidFill>
              </a:rPr>
            </a:br>
            <a:r>
              <a:rPr lang="pl-PL" sz="1800" dirty="0" smtClean="0">
                <a:solidFill>
                  <a:schemeClr val="bg2">
                    <a:lumMod val="25000"/>
                  </a:schemeClr>
                </a:solidFill>
              </a:rPr>
              <a:t>08.01.2013</a:t>
            </a:r>
            <a:endParaRPr lang="pl-PL" sz="1800"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rot="21282271">
            <a:off x="5572132" y="285728"/>
            <a:ext cx="3286148" cy="380261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071802" y="2512665"/>
            <a:ext cx="3053632" cy="434533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rot="283060">
            <a:off x="1330295" y="176536"/>
            <a:ext cx="2890989" cy="387098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5208462" y="3858022"/>
            <a:ext cx="3935538" cy="2999978"/>
          </a:xfrm>
          <a:prstGeom prst="rect">
            <a:avLst/>
          </a:prstGeom>
          <a:noFill/>
          <a:ln w="9525">
            <a:noFill/>
            <a:miter lim="800000"/>
            <a:headEnd/>
            <a:tailEnd/>
          </a:ln>
        </p:spPr>
      </p:pic>
      <p:sp>
        <p:nvSpPr>
          <p:cNvPr id="2" name="Tytuł 1"/>
          <p:cNvSpPr>
            <a:spLocks noGrp="1"/>
          </p:cNvSpPr>
          <p:nvPr>
            <p:ph type="title"/>
          </p:nvPr>
        </p:nvSpPr>
        <p:spPr/>
        <p:txBody>
          <a:bodyPr>
            <a:normAutofit/>
          </a:bodyPr>
          <a:lstStyle/>
          <a:p>
            <a:pPr algn="ctr"/>
            <a:r>
              <a:rPr lang="en-US" sz="3200" dirty="0" smtClean="0"/>
              <a:t>After a brief introduction, which was supposed to present Ms. </a:t>
            </a:r>
            <a:r>
              <a:rPr lang="en-US" sz="3200" dirty="0" err="1" smtClean="0"/>
              <a:t>Chutnik</a:t>
            </a:r>
            <a:r>
              <a:rPr lang="en-US" sz="3200" dirty="0" smtClean="0"/>
              <a:t> ...</a:t>
            </a:r>
            <a:endParaRPr lang="pl-PL" sz="3200" dirty="0"/>
          </a:p>
        </p:txBody>
      </p:sp>
      <p:pic>
        <p:nvPicPr>
          <p:cNvPr id="5" name="Picture 2"/>
          <p:cNvPicPr>
            <a:picLocks noChangeAspect="1" noChangeArrowheads="1"/>
          </p:cNvPicPr>
          <p:nvPr/>
        </p:nvPicPr>
        <p:blipFill>
          <a:blip r:embed="rId3" cstate="print"/>
          <a:srcRect/>
          <a:stretch>
            <a:fillRect/>
          </a:stretch>
        </p:blipFill>
        <p:spPr bwMode="auto">
          <a:xfrm>
            <a:off x="1000100" y="1500174"/>
            <a:ext cx="4569533" cy="30963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642918"/>
            <a:ext cx="7498080" cy="1143000"/>
          </a:xfrm>
        </p:spPr>
        <p:txBody>
          <a:bodyPr>
            <a:noAutofit/>
          </a:bodyPr>
          <a:lstStyle/>
          <a:p>
            <a:pPr algn="ctr"/>
            <a:r>
              <a:rPr lang="pl-PL" sz="2400" dirty="0" smtClean="0"/>
              <a:t>...</a:t>
            </a:r>
            <a:r>
              <a:rPr lang="en-US" sz="2400" dirty="0" smtClean="0"/>
              <a:t>a groups of students asked the writer a few questions about her way of writing about war ...</a:t>
            </a:r>
            <a:endParaRPr lang="pl-PL" sz="2400" dirty="0"/>
          </a:p>
        </p:txBody>
      </p:sp>
      <p:pic>
        <p:nvPicPr>
          <p:cNvPr id="18438" name="Picture 6"/>
          <p:cNvPicPr>
            <a:picLocks noChangeAspect="1" noChangeArrowheads="1"/>
          </p:cNvPicPr>
          <p:nvPr/>
        </p:nvPicPr>
        <p:blipFill>
          <a:blip r:embed="rId2" cstate="print"/>
          <a:srcRect/>
          <a:stretch>
            <a:fillRect/>
          </a:stretch>
        </p:blipFill>
        <p:spPr bwMode="auto">
          <a:xfrm>
            <a:off x="1000100" y="3429000"/>
            <a:ext cx="4846461" cy="3429000"/>
          </a:xfrm>
          <a:prstGeom prst="rect">
            <a:avLst/>
          </a:prstGeom>
          <a:noFill/>
          <a:ln w="9525">
            <a:noFill/>
            <a:miter lim="800000"/>
            <a:headEnd/>
            <a:tailEnd/>
          </a:ln>
        </p:spPr>
      </p:pic>
      <p:pic>
        <p:nvPicPr>
          <p:cNvPr id="7" name="Obraz 6" descr="DSC01775.JPG"/>
          <p:cNvPicPr>
            <a:picLocks noChangeAspect="1"/>
          </p:cNvPicPr>
          <p:nvPr/>
        </p:nvPicPr>
        <p:blipFill>
          <a:blip r:embed="rId3" cstate="print"/>
          <a:stretch>
            <a:fillRect/>
          </a:stretch>
        </p:blipFill>
        <p:spPr>
          <a:xfrm>
            <a:off x="5333973" y="1785926"/>
            <a:ext cx="3810027" cy="28575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428728" y="285728"/>
            <a:ext cx="7351234" cy="6143668"/>
          </a:xfrm>
        </p:spPr>
        <p:txBody>
          <a:bodyPr>
            <a:normAutofit fontScale="92500" lnSpcReduction="20000"/>
          </a:bodyPr>
          <a:lstStyle/>
          <a:p>
            <a:pPr>
              <a:buNone/>
            </a:pPr>
            <a:r>
              <a:rPr lang="en-US" dirty="0" smtClean="0">
                <a:solidFill>
                  <a:schemeClr val="accent3">
                    <a:lumMod val="50000"/>
                  </a:schemeClr>
                </a:solidFill>
                <a:effectLst>
                  <a:outerShdw blurRad="38100" dist="38100" dir="2700000" algn="tl">
                    <a:srgbClr val="000000">
                      <a:alpha val="43137"/>
                    </a:srgbClr>
                  </a:outerShdw>
                </a:effectLst>
              </a:rPr>
              <a:t>The author offers a different perspective to war than men usually offer. She tells not only about the battles fought by women, about their commanders and their battalion mates. She shows how women coped with the prose of life, with "women's issues", with fear, with death. This is not a heroic picture of war. The author in her novels strives to reconstruct emotions, feelings, thoughts that accompanied girls during wars: women hiding in basements, couriers, nurses, cryptographers, mothers and their daughters. She gives us testimony of women who participated in diversionary actions of sabotage, worked in hospitals, joined men to build barricades and to fight, and also those, who stayed in shelters, who bore children, took care for the elderly, for the children and wanted the war to be over ..</a:t>
            </a:r>
            <a:r>
              <a:rPr lang="pl-PL" dirty="0" smtClean="0">
                <a:solidFill>
                  <a:schemeClr val="accent3">
                    <a:lumMod val="50000"/>
                  </a:schemeClr>
                </a:solidFill>
                <a:effectLst>
                  <a:outerShdw blurRad="38100" dist="38100" dir="2700000" algn="tl">
                    <a:srgbClr val="000000">
                      <a:alpha val="43137"/>
                    </a:srgbClr>
                  </a:outerShdw>
                </a:effectLst>
              </a:rPr>
              <a:t>.</a:t>
            </a:r>
            <a:endParaRPr lang="pl-PL" dirty="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2976" y="428604"/>
            <a:ext cx="7858180" cy="2143116"/>
          </a:xfrm>
        </p:spPr>
        <p:txBody>
          <a:bodyPr>
            <a:normAutofit fontScale="90000"/>
          </a:bodyPr>
          <a:lstStyle/>
          <a:p>
            <a:pPr algn="ctr"/>
            <a:r>
              <a:rPr lang="en-US" sz="2400" dirty="0" smtClean="0">
                <a:solidFill>
                  <a:schemeClr val="accent3">
                    <a:lumMod val="50000"/>
                  </a:schemeClr>
                </a:solidFill>
              </a:rPr>
              <a:t>The author in a funny way talked about the origins of her interest in history and contemporary social issues, and </a:t>
            </a:r>
            <a:br>
              <a:rPr lang="en-US" sz="2400" dirty="0" smtClean="0">
                <a:solidFill>
                  <a:schemeClr val="accent3">
                    <a:lumMod val="50000"/>
                  </a:schemeClr>
                </a:solidFill>
              </a:rPr>
            </a:br>
            <a:r>
              <a:rPr lang="en-US" sz="2400" dirty="0" smtClean="0">
                <a:solidFill>
                  <a:schemeClr val="accent3">
                    <a:lumMod val="50000"/>
                  </a:schemeClr>
                </a:solidFill>
              </a:rPr>
              <a:t>how she knows so much about elderly people ... She noticed that very few are interested in elderly people in our </a:t>
            </a:r>
            <a:br>
              <a:rPr lang="en-US" sz="2400" dirty="0" smtClean="0">
                <a:solidFill>
                  <a:schemeClr val="accent3">
                    <a:lumMod val="50000"/>
                  </a:schemeClr>
                </a:solidFill>
              </a:rPr>
            </a:br>
            <a:r>
              <a:rPr lang="en-US" sz="2400" dirty="0" smtClean="0">
                <a:solidFill>
                  <a:schemeClr val="accent3">
                    <a:lumMod val="50000"/>
                  </a:schemeClr>
                </a:solidFill>
              </a:rPr>
              <a:t>society.</a:t>
            </a:r>
            <a:endParaRPr lang="pl-PL" sz="2400" dirty="0">
              <a:solidFill>
                <a:schemeClr val="accent3">
                  <a:lumMod val="50000"/>
                </a:schemeClr>
              </a:solidFill>
            </a:endParaRPr>
          </a:p>
        </p:txBody>
      </p:sp>
      <p:pic>
        <p:nvPicPr>
          <p:cNvPr id="5" name="Obraz 4" descr="DSC01855.JPG"/>
          <p:cNvPicPr>
            <a:picLocks noChangeAspect="1"/>
          </p:cNvPicPr>
          <p:nvPr/>
        </p:nvPicPr>
        <p:blipFill>
          <a:blip r:embed="rId2" cstate="print"/>
          <a:stretch>
            <a:fillRect/>
          </a:stretch>
        </p:blipFill>
        <p:spPr>
          <a:xfrm>
            <a:off x="0" y="3428999"/>
            <a:ext cx="4572001" cy="3429001"/>
          </a:xfrm>
          <a:prstGeom prst="rect">
            <a:avLst/>
          </a:prstGeom>
        </p:spPr>
      </p:pic>
      <p:pic>
        <p:nvPicPr>
          <p:cNvPr id="6" name="Obraz 5" descr="DSC01797.JPG"/>
          <p:cNvPicPr>
            <a:picLocks noChangeAspect="1"/>
          </p:cNvPicPr>
          <p:nvPr/>
        </p:nvPicPr>
        <p:blipFill>
          <a:blip r:embed="rId3" cstate="print"/>
          <a:stretch>
            <a:fillRect/>
          </a:stretch>
        </p:blipFill>
        <p:spPr>
          <a:xfrm>
            <a:off x="4572000" y="3429000"/>
            <a:ext cx="4572000" cy="3429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Women and war</a:t>
            </a:r>
            <a:endParaRPr lang="pl-PL" dirty="0"/>
          </a:p>
        </p:txBody>
      </p:sp>
      <p:sp>
        <p:nvSpPr>
          <p:cNvPr id="3" name="Symbol zastępczy zawartości 2"/>
          <p:cNvSpPr>
            <a:spLocks noGrp="1"/>
          </p:cNvSpPr>
          <p:nvPr>
            <p:ph sz="half" idx="1"/>
          </p:nvPr>
        </p:nvSpPr>
        <p:spPr>
          <a:xfrm>
            <a:off x="1142976" y="1500174"/>
            <a:ext cx="4279400" cy="4905396"/>
          </a:xfrm>
        </p:spPr>
        <p:txBody>
          <a:bodyPr>
            <a:normAutofit fontScale="85000" lnSpcReduction="10000"/>
          </a:bodyPr>
          <a:lstStyle/>
          <a:p>
            <a:r>
              <a:rPr lang="en-US" dirty="0" smtClean="0"/>
              <a:t>Novels by </a:t>
            </a:r>
            <a:r>
              <a:rPr lang="en-US" dirty="0" err="1" smtClean="0"/>
              <a:t>Sylwia</a:t>
            </a:r>
            <a:r>
              <a:rPr lang="en-US" dirty="0" smtClean="0"/>
              <a:t> </a:t>
            </a:r>
            <a:r>
              <a:rPr lang="en-US" dirty="0" err="1" smtClean="0"/>
              <a:t>Chutnik</a:t>
            </a:r>
            <a:r>
              <a:rPr lang="en-US" dirty="0" smtClean="0"/>
              <a:t> are stories about the tragic fate of civilians removed from the city after the Warsaw</a:t>
            </a:r>
            <a:r>
              <a:rPr lang="pl-PL" dirty="0" smtClean="0"/>
              <a:t> </a:t>
            </a:r>
            <a:r>
              <a:rPr lang="en-US" dirty="0" smtClean="0"/>
              <a:t>uprising, they are also images of the destruction of the city.</a:t>
            </a:r>
            <a:endParaRPr lang="pl-PL" dirty="0" smtClean="0"/>
          </a:p>
          <a:p>
            <a:r>
              <a:rPr lang="en-US" dirty="0" smtClean="0"/>
              <a:t>The author shows that suffering of civilians is just as important and moving as suffering of fighting soldiers, and sometimes maybe the most important.</a:t>
            </a:r>
            <a:endParaRPr lang="pl-PL" dirty="0" smtClean="0"/>
          </a:p>
          <a:p>
            <a:endParaRPr lang="pl-PL" dirty="0" smtClean="0"/>
          </a:p>
          <a:p>
            <a:endParaRPr lang="pl-PL" dirty="0"/>
          </a:p>
        </p:txBody>
      </p:sp>
      <p:sp>
        <p:nvSpPr>
          <p:cNvPr id="4" name="Symbol zastępczy zawartości 3"/>
          <p:cNvSpPr>
            <a:spLocks noGrp="1"/>
          </p:cNvSpPr>
          <p:nvPr>
            <p:ph sz="half" idx="2"/>
          </p:nvPr>
        </p:nvSpPr>
        <p:spPr/>
        <p:txBody>
          <a:bodyPr>
            <a:normAutofit fontScale="85000" lnSpcReduction="10000"/>
          </a:bodyPr>
          <a:lstStyle/>
          <a:p>
            <a:r>
              <a:rPr lang="en-US" dirty="0" smtClean="0"/>
              <a:t>Her novels touch you with the remarkable devotion of the author and her characters to Warsaw - the extraordinary</a:t>
            </a:r>
            <a:r>
              <a:rPr lang="pl-PL" dirty="0" smtClean="0"/>
              <a:t> </a:t>
            </a:r>
            <a:r>
              <a:rPr lang="en-US" dirty="0" smtClean="0"/>
              <a:t>city with its tragic history</a:t>
            </a:r>
          </a:p>
          <a:p>
            <a:endParaRPr lang="pl-PL" dirty="0" smtClean="0"/>
          </a:p>
          <a:p>
            <a:pPr>
              <a:buNone/>
            </a:pPr>
            <a:endParaRPr lang="pl-PL" dirty="0" smtClean="0"/>
          </a:p>
          <a:p>
            <a:endParaRPr lang="pl-PL" dirty="0" smtClean="0"/>
          </a:p>
          <a:p>
            <a:endParaRPr lang="pl-PL" dirty="0"/>
          </a:p>
        </p:txBody>
      </p:sp>
      <p:pic>
        <p:nvPicPr>
          <p:cNvPr id="1029" name="Picture 5" descr="C:\Users\Bożena Gąsiorowska\Desktop\images.jpg"/>
          <p:cNvPicPr>
            <a:picLocks noChangeAspect="1" noChangeArrowheads="1"/>
          </p:cNvPicPr>
          <p:nvPr/>
        </p:nvPicPr>
        <p:blipFill>
          <a:blip r:embed="rId2" cstate="print"/>
          <a:srcRect/>
          <a:stretch>
            <a:fillRect/>
          </a:stretch>
        </p:blipFill>
        <p:spPr bwMode="auto">
          <a:xfrm>
            <a:off x="5786446" y="3929066"/>
            <a:ext cx="1562100" cy="2438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dirty="0" smtClean="0">
                <a:solidFill>
                  <a:schemeClr val="accent3">
                    <a:lumMod val="50000"/>
                  </a:schemeClr>
                </a:solidFill>
              </a:rPr>
              <a:t>The meeting was held in a friendly atmosphere</a:t>
            </a:r>
          </a:p>
        </p:txBody>
      </p:sp>
      <p:pic>
        <p:nvPicPr>
          <p:cNvPr id="19458" name="Picture 2"/>
          <p:cNvPicPr>
            <a:picLocks noChangeAspect="1" noChangeArrowheads="1"/>
          </p:cNvPicPr>
          <p:nvPr/>
        </p:nvPicPr>
        <p:blipFill>
          <a:blip r:embed="rId2" cstate="print"/>
          <a:srcRect/>
          <a:stretch>
            <a:fillRect/>
          </a:stretch>
        </p:blipFill>
        <p:spPr bwMode="auto">
          <a:xfrm>
            <a:off x="1403648" y="1412776"/>
            <a:ext cx="3975670" cy="5445224"/>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5364088" y="1412776"/>
            <a:ext cx="3312368" cy="544522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en-US" sz="3200" dirty="0" smtClean="0"/>
              <a:t>The event brought together dozens of students and also representatives of the press and local television</a:t>
            </a:r>
            <a:endParaRPr lang="pl-PL" sz="3200" dirty="0"/>
          </a:p>
        </p:txBody>
      </p:sp>
      <p:pic>
        <p:nvPicPr>
          <p:cNvPr id="6" name="Picture 2"/>
          <p:cNvPicPr>
            <a:picLocks noChangeAspect="1" noChangeArrowheads="1"/>
          </p:cNvPicPr>
          <p:nvPr/>
        </p:nvPicPr>
        <p:blipFill>
          <a:blip r:embed="rId2" cstate="print"/>
          <a:srcRect/>
          <a:stretch>
            <a:fillRect/>
          </a:stretch>
        </p:blipFill>
        <p:spPr bwMode="auto">
          <a:xfrm>
            <a:off x="1043608" y="1889448"/>
            <a:ext cx="8100392" cy="496855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4115410" y="0"/>
            <a:ext cx="5028590" cy="3861048"/>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4076469" y="3643314"/>
            <a:ext cx="5067532" cy="3214686"/>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1043608" y="3571876"/>
            <a:ext cx="3399380" cy="3286124"/>
          </a:xfrm>
          <a:prstGeom prst="rect">
            <a:avLst/>
          </a:prstGeom>
          <a:noFill/>
          <a:ln w="9525">
            <a:noFill/>
            <a:miter lim="800000"/>
            <a:headEnd/>
            <a:tailEnd/>
          </a:ln>
        </p:spPr>
      </p:pic>
      <p:pic>
        <p:nvPicPr>
          <p:cNvPr id="7" name="Obraz 6" descr="DSC01755.JPG"/>
          <p:cNvPicPr>
            <a:picLocks noChangeAspect="1"/>
          </p:cNvPicPr>
          <p:nvPr/>
        </p:nvPicPr>
        <p:blipFill>
          <a:blip r:embed="rId5" cstate="print"/>
          <a:stretch>
            <a:fillRect/>
          </a:stretch>
        </p:blipFill>
        <p:spPr>
          <a:xfrm>
            <a:off x="1000099" y="0"/>
            <a:ext cx="4857751" cy="36433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7290" y="214290"/>
            <a:ext cx="7498080" cy="6500858"/>
          </a:xfrm>
        </p:spPr>
        <p:txBody>
          <a:bodyPr>
            <a:normAutofit/>
          </a:bodyPr>
          <a:lstStyle/>
          <a:p>
            <a:pPr algn="ctr"/>
            <a:r>
              <a:rPr lang="pl-PL" sz="3600" dirty="0" smtClean="0">
                <a:solidFill>
                  <a:schemeClr val="accent3">
                    <a:lumMod val="50000"/>
                  </a:schemeClr>
                </a:solidFill>
              </a:rPr>
              <a:t>After the meeting writer gave autographs for the attendees.</a:t>
            </a:r>
            <a:r>
              <a:rPr lang="pl-PL" sz="2400" dirty="0" smtClean="0"/>
              <a:t/>
            </a:r>
            <a:br>
              <a:rPr lang="pl-PL" sz="2400" dirty="0" smtClean="0"/>
            </a:br>
            <a:r>
              <a:rPr lang="pl-PL" sz="2400" dirty="0" smtClean="0"/>
              <a:t/>
            </a:r>
            <a:br>
              <a:rPr lang="pl-PL" sz="2400" dirty="0" smtClean="0"/>
            </a:br>
            <a:r>
              <a:rPr lang="pl-PL" sz="2400" dirty="0" smtClean="0"/>
              <a:t/>
            </a:r>
            <a:br>
              <a:rPr lang="pl-PL" sz="2400" dirty="0" smtClean="0"/>
            </a:br>
            <a:r>
              <a:rPr lang="pl-PL" sz="2400" dirty="0" smtClean="0"/>
              <a:t/>
            </a:r>
            <a:br>
              <a:rPr lang="pl-PL" sz="2400" dirty="0" smtClean="0"/>
            </a:br>
            <a:endParaRPr lang="pl-PL" sz="2400" dirty="0"/>
          </a:p>
        </p:txBody>
      </p:sp>
      <p:pic>
        <p:nvPicPr>
          <p:cNvPr id="7169" name="Picture 1" descr="C:\Users\Bożena Gąsiorowska\Desktop\indeks.jpg"/>
          <p:cNvPicPr>
            <a:picLocks noChangeAspect="1" noChangeArrowheads="1"/>
          </p:cNvPicPr>
          <p:nvPr/>
        </p:nvPicPr>
        <p:blipFill>
          <a:blip r:embed="rId2" cstate="print"/>
          <a:srcRect/>
          <a:stretch>
            <a:fillRect/>
          </a:stretch>
        </p:blipFill>
        <p:spPr bwMode="auto">
          <a:xfrm>
            <a:off x="3438525" y="4286256"/>
            <a:ext cx="2266950" cy="20002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00" y="357166"/>
            <a:ext cx="8143900" cy="6215106"/>
          </a:xfrm>
        </p:spPr>
        <p:txBody>
          <a:bodyPr>
            <a:noAutofit/>
          </a:bodyPr>
          <a:lstStyle/>
          <a:p>
            <a:pPr algn="ctr"/>
            <a:r>
              <a:rPr lang="en-US" sz="3000" dirty="0" smtClean="0"/>
              <a:t/>
            </a:r>
            <a:br>
              <a:rPr lang="en-US" sz="3000" dirty="0" smtClean="0"/>
            </a:br>
            <a:r>
              <a:rPr lang="en-US" sz="3000" dirty="0" smtClean="0">
                <a:solidFill>
                  <a:schemeClr val="accent3">
                    <a:lumMod val="50000"/>
                  </a:schemeClr>
                </a:solidFill>
              </a:rPr>
              <a:t>Meeting with </a:t>
            </a:r>
            <a:r>
              <a:rPr lang="en-US" sz="3000" dirty="0" err="1" smtClean="0">
                <a:solidFill>
                  <a:schemeClr val="accent3">
                    <a:lumMod val="50000"/>
                  </a:schemeClr>
                </a:solidFill>
              </a:rPr>
              <a:t>Sylwia</a:t>
            </a:r>
            <a:r>
              <a:rPr lang="en-US" sz="3000" dirty="0" smtClean="0">
                <a:solidFill>
                  <a:schemeClr val="accent3">
                    <a:lumMod val="50000"/>
                  </a:schemeClr>
                </a:solidFill>
              </a:rPr>
              <a:t> </a:t>
            </a:r>
            <a:r>
              <a:rPr lang="en-US" sz="3000" dirty="0" err="1" smtClean="0">
                <a:solidFill>
                  <a:schemeClr val="accent3">
                    <a:lumMod val="50000"/>
                  </a:schemeClr>
                </a:solidFill>
              </a:rPr>
              <a:t>Chutnik</a:t>
            </a:r>
            <a:r>
              <a:rPr lang="en-US" sz="3000" dirty="0" smtClean="0">
                <a:solidFill>
                  <a:schemeClr val="accent3">
                    <a:lumMod val="50000"/>
                  </a:schemeClr>
                </a:solidFill>
              </a:rPr>
              <a:t> in our school was held within the Comenius project</a:t>
            </a:r>
            <a:br>
              <a:rPr lang="en-US" sz="3000" dirty="0" smtClean="0">
                <a:solidFill>
                  <a:schemeClr val="accent3">
                    <a:lumMod val="50000"/>
                  </a:schemeClr>
                </a:solidFill>
              </a:rPr>
            </a:br>
            <a:r>
              <a:rPr lang="en-US" sz="3000" dirty="0" smtClean="0">
                <a:solidFill>
                  <a:schemeClr val="accent3">
                    <a:lumMod val="50000"/>
                  </a:schemeClr>
                </a:solidFill>
              </a:rPr>
              <a:t>"School factory of initiatives, equal citizenship".</a:t>
            </a:r>
            <a:r>
              <a:rPr lang="pl-PL" sz="3000" dirty="0" smtClean="0">
                <a:solidFill>
                  <a:schemeClr val="accent3">
                    <a:lumMod val="50000"/>
                  </a:schemeClr>
                </a:solidFill>
              </a:rPr>
              <a:t/>
            </a:r>
            <a:br>
              <a:rPr lang="pl-PL" sz="3000" dirty="0" smtClean="0">
                <a:solidFill>
                  <a:schemeClr val="accent3">
                    <a:lumMod val="50000"/>
                  </a:schemeClr>
                </a:solidFill>
              </a:rPr>
            </a:br>
            <a:r>
              <a:rPr lang="pl-PL" sz="3000" dirty="0" smtClean="0">
                <a:solidFill>
                  <a:schemeClr val="accent3">
                    <a:lumMod val="50000"/>
                  </a:schemeClr>
                </a:solidFill>
              </a:rPr>
              <a:t/>
            </a:r>
            <a:br>
              <a:rPr lang="pl-PL" sz="3000" dirty="0" smtClean="0">
                <a:solidFill>
                  <a:schemeClr val="accent3">
                    <a:lumMod val="50000"/>
                  </a:schemeClr>
                </a:solidFill>
              </a:rPr>
            </a:br>
            <a:r>
              <a:rPr lang="en-US" sz="3000" dirty="0" smtClean="0">
                <a:solidFill>
                  <a:schemeClr val="accent3">
                    <a:lumMod val="50000"/>
                  </a:schemeClr>
                </a:solidFill>
              </a:rPr>
              <a:t>Specifically, it was related to our participation in the International Project 16 Days of Action Against Gender-Based Violence </a:t>
            </a:r>
            <a:r>
              <a:rPr lang="en-US" sz="3000" dirty="0" err="1" smtClean="0">
                <a:solidFill>
                  <a:schemeClr val="accent3">
                    <a:lumMod val="50000"/>
                  </a:schemeClr>
                </a:solidFill>
              </a:rPr>
              <a:t>violence</a:t>
            </a:r>
            <a:r>
              <a:rPr lang="en-US" sz="3000" dirty="0" smtClean="0">
                <a:solidFill>
                  <a:schemeClr val="accent3">
                    <a:lumMod val="50000"/>
                  </a:schemeClr>
                </a:solidFill>
              </a:rPr>
              <a:t> based. The motto of the campaign motto was:</a:t>
            </a:r>
            <a:br>
              <a:rPr lang="en-US" sz="3000" dirty="0" smtClean="0">
                <a:solidFill>
                  <a:schemeClr val="accent3">
                    <a:lumMod val="50000"/>
                  </a:schemeClr>
                </a:solidFill>
              </a:rPr>
            </a:br>
            <a:r>
              <a:rPr lang="en-US" sz="3000" dirty="0" smtClean="0">
                <a:solidFill>
                  <a:schemeClr val="accent3">
                    <a:lumMod val="50000"/>
                  </a:schemeClr>
                </a:solidFill>
              </a:rPr>
              <a:t>"Women and War"</a:t>
            </a:r>
            <a:endParaRPr lang="pl-PL" sz="3000" dirty="0">
              <a:solidFill>
                <a:schemeClr val="accent3">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lstStyle/>
          <a:p>
            <a:endParaRPr lang="pl-PL"/>
          </a:p>
        </p:txBody>
      </p:sp>
      <p:sp>
        <p:nvSpPr>
          <p:cNvPr id="4" name="Symbol zastępczy zawartości 3"/>
          <p:cNvSpPr>
            <a:spLocks noGrp="1"/>
          </p:cNvSpPr>
          <p:nvPr>
            <p:ph sz="half" idx="2"/>
          </p:nvPr>
        </p:nvSpPr>
        <p:spPr/>
        <p:txBody>
          <a:bodyPr/>
          <a:lstStyle/>
          <a:p>
            <a:endParaRPr lang="pl-PL" dirty="0"/>
          </a:p>
        </p:txBody>
      </p:sp>
      <p:pic>
        <p:nvPicPr>
          <p:cNvPr id="23554" name="Picture 2"/>
          <p:cNvPicPr>
            <a:picLocks noChangeAspect="1" noChangeArrowheads="1"/>
          </p:cNvPicPr>
          <p:nvPr/>
        </p:nvPicPr>
        <p:blipFill>
          <a:blip r:embed="rId2" cstate="print"/>
          <a:srcRect/>
          <a:stretch>
            <a:fillRect/>
          </a:stretch>
        </p:blipFill>
        <p:spPr bwMode="auto">
          <a:xfrm>
            <a:off x="0" y="0"/>
            <a:ext cx="9145794"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lstStyle/>
          <a:p>
            <a:endParaRPr lang="pl-PL"/>
          </a:p>
        </p:txBody>
      </p:sp>
      <p:sp>
        <p:nvSpPr>
          <p:cNvPr id="4" name="Symbol zastępczy zawartości 3"/>
          <p:cNvSpPr>
            <a:spLocks noGrp="1"/>
          </p:cNvSpPr>
          <p:nvPr>
            <p:ph sz="half" idx="2"/>
          </p:nvPr>
        </p:nvSpPr>
        <p:spPr/>
        <p:txBody>
          <a:bodyPr/>
          <a:lstStyle/>
          <a:p>
            <a:endParaRPr lang="pl-PL"/>
          </a:p>
        </p:txBody>
      </p:sp>
      <p:pic>
        <p:nvPicPr>
          <p:cNvPr id="24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85918" y="1428736"/>
            <a:ext cx="6477000" cy="1828800"/>
          </a:xfrm>
        </p:spPr>
        <p:txBody>
          <a:bodyPr/>
          <a:lstStyle/>
          <a:p>
            <a:r>
              <a:rPr lang="en-US" dirty="0" smtClean="0"/>
              <a:t>Thank you for your attention</a:t>
            </a:r>
            <a:endParaRPr lang="pl-PL" dirty="0"/>
          </a:p>
        </p:txBody>
      </p:sp>
      <p:sp>
        <p:nvSpPr>
          <p:cNvPr id="3" name="Podtytuł 2"/>
          <p:cNvSpPr>
            <a:spLocks noGrp="1"/>
          </p:cNvSpPr>
          <p:nvPr>
            <p:ph type="subTitle" idx="1"/>
          </p:nvPr>
        </p:nvSpPr>
        <p:spPr/>
        <p:txBody>
          <a:bodyPr>
            <a:normAutofit fontScale="77500" lnSpcReduction="20000"/>
          </a:bodyPr>
          <a:lstStyle/>
          <a:p>
            <a:r>
              <a:rPr lang="pl-PL" dirty="0" smtClean="0"/>
              <a:t>Aleksandra Skrzypczyńska, Aneta </a:t>
            </a:r>
            <a:r>
              <a:rPr lang="pl-PL" dirty="0" err="1" smtClean="0"/>
              <a:t>Nicowska</a:t>
            </a:r>
            <a:endParaRPr lang="pl-PL" dirty="0" smtClean="0"/>
          </a:p>
          <a:p>
            <a:r>
              <a:rPr lang="pl-PL" dirty="0" smtClean="0"/>
              <a:t>uczennice LO im. S. Żeromskiego w Żyrardowie</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noAutofit/>
          </a:bodyPr>
          <a:lstStyle/>
          <a:p>
            <a:pPr algn="ctr"/>
            <a:r>
              <a:rPr lang="pl-PL" sz="4800" dirty="0" smtClean="0">
                <a:solidFill>
                  <a:schemeClr val="bg2">
                    <a:lumMod val="25000"/>
                  </a:schemeClr>
                </a:solidFill>
              </a:rPr>
              <a:t>Sylwia Chutnik</a:t>
            </a:r>
            <a:endParaRPr lang="pl-PL" sz="4800" dirty="0">
              <a:solidFill>
                <a:schemeClr val="bg2">
                  <a:lumMod val="25000"/>
                </a:schemeClr>
              </a:solidFill>
            </a:endParaRPr>
          </a:p>
        </p:txBody>
      </p:sp>
      <p:sp>
        <p:nvSpPr>
          <p:cNvPr id="5" name="Symbol zastępczy zawartości 4"/>
          <p:cNvSpPr>
            <a:spLocks noGrp="1"/>
          </p:cNvSpPr>
          <p:nvPr>
            <p:ph sz="half" idx="1"/>
          </p:nvPr>
        </p:nvSpPr>
        <p:spPr>
          <a:xfrm>
            <a:off x="5000628" y="1571612"/>
            <a:ext cx="3657600" cy="5008090"/>
          </a:xfrm>
        </p:spPr>
        <p:txBody>
          <a:bodyPr>
            <a:normAutofit/>
          </a:bodyPr>
          <a:lstStyle/>
          <a:p>
            <a:pPr algn="ctr">
              <a:buNone/>
            </a:pPr>
            <a:r>
              <a:rPr lang="pl-PL" dirty="0" smtClean="0"/>
              <a:t>    </a:t>
            </a:r>
            <a:r>
              <a:rPr lang="en-US" dirty="0" smtClean="0"/>
              <a:t>A specialist in cultural studies, social activist, writer, journalist, winner of several major awards, gender </a:t>
            </a:r>
          </a:p>
          <a:p>
            <a:pPr algn="ctr">
              <a:buNone/>
            </a:pPr>
            <a:r>
              <a:rPr lang="en-US" dirty="0" smtClean="0"/>
              <a:t>studies graduate.</a:t>
            </a:r>
            <a:endParaRPr lang="pl-PL" i="1" dirty="0"/>
          </a:p>
        </p:txBody>
      </p:sp>
      <p:pic>
        <p:nvPicPr>
          <p:cNvPr id="13314" name="Picture 2" descr="http://t1.gstatic.com/images?q=tbn:ANd9GcQG255iDNCFELGYI2cybtf6FJyTcTQcairo8gU5X6Yn-ryqzk6k"/>
          <p:cNvPicPr>
            <a:picLocks noChangeAspect="1" noChangeArrowheads="1"/>
          </p:cNvPicPr>
          <p:nvPr/>
        </p:nvPicPr>
        <p:blipFill>
          <a:blip r:embed="rId2" cstate="print"/>
          <a:srcRect/>
          <a:stretch>
            <a:fillRect/>
          </a:stretch>
        </p:blipFill>
        <p:spPr bwMode="auto">
          <a:xfrm>
            <a:off x="1115616" y="1566014"/>
            <a:ext cx="3456384" cy="496326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zasdzieci.pl/pliki/firmy/f_f_1982.gif"/>
          <p:cNvPicPr>
            <a:picLocks noChangeAspect="1" noChangeArrowheads="1"/>
          </p:cNvPicPr>
          <p:nvPr/>
        </p:nvPicPr>
        <p:blipFill>
          <a:blip r:embed="rId2" cstate="print"/>
          <a:srcRect/>
          <a:stretch>
            <a:fillRect/>
          </a:stretch>
        </p:blipFill>
        <p:spPr bwMode="auto">
          <a:xfrm rot="21276563">
            <a:off x="1574863" y="2557521"/>
            <a:ext cx="3624255" cy="3951980"/>
          </a:xfrm>
          <a:prstGeom prst="rect">
            <a:avLst/>
          </a:prstGeom>
          <a:noFill/>
        </p:spPr>
      </p:pic>
      <p:sp>
        <p:nvSpPr>
          <p:cNvPr id="2" name="Tytuł 1"/>
          <p:cNvSpPr>
            <a:spLocks noGrp="1"/>
          </p:cNvSpPr>
          <p:nvPr>
            <p:ph type="title"/>
          </p:nvPr>
        </p:nvSpPr>
        <p:spPr>
          <a:xfrm>
            <a:off x="1435608" y="274320"/>
            <a:ext cx="7498080" cy="1654482"/>
          </a:xfrm>
        </p:spPr>
        <p:txBody>
          <a:bodyPr>
            <a:normAutofit/>
          </a:bodyPr>
          <a:lstStyle/>
          <a:p>
            <a:pPr algn="ctr"/>
            <a:r>
              <a:rPr lang="en-US" sz="3200" dirty="0" smtClean="0">
                <a:solidFill>
                  <a:schemeClr val="accent3">
                    <a:lumMod val="50000"/>
                  </a:schemeClr>
                </a:solidFill>
              </a:rPr>
              <a:t>She is the founder of the </a:t>
            </a:r>
            <a:r>
              <a:rPr lang="en-US" sz="3200" dirty="0" err="1" smtClean="0">
                <a:solidFill>
                  <a:schemeClr val="accent3">
                    <a:lumMod val="50000"/>
                  </a:schemeClr>
                </a:solidFill>
              </a:rPr>
              <a:t>MaMa</a:t>
            </a:r>
            <a:r>
              <a:rPr lang="en-US" sz="3200" dirty="0" smtClean="0">
                <a:solidFill>
                  <a:schemeClr val="accent3">
                    <a:lumMod val="50000"/>
                  </a:schemeClr>
                </a:solidFill>
              </a:rPr>
              <a:t> Foundation dedicated to the rights of mothers.</a:t>
            </a:r>
            <a:endParaRPr lang="pl-PL" sz="3200" dirty="0">
              <a:solidFill>
                <a:schemeClr val="accent3">
                  <a:lumMod val="50000"/>
                </a:schemeClr>
              </a:solidFill>
            </a:endParaRPr>
          </a:p>
        </p:txBody>
      </p:sp>
      <p:pic>
        <p:nvPicPr>
          <p:cNvPr id="15364" name="Picture 4" descr="http://www.srodmiescie.warszawa.pl/cms/files/37c6002de5e4822faa4cfe03edd9995c.jpg"/>
          <p:cNvPicPr>
            <a:picLocks noChangeAspect="1" noChangeArrowheads="1"/>
          </p:cNvPicPr>
          <p:nvPr/>
        </p:nvPicPr>
        <p:blipFill>
          <a:blip r:embed="rId3" cstate="print"/>
          <a:srcRect/>
          <a:stretch>
            <a:fillRect/>
          </a:stretch>
        </p:blipFill>
        <p:spPr bwMode="auto">
          <a:xfrm rot="1135817">
            <a:off x="5309723" y="2574793"/>
            <a:ext cx="3277786" cy="33187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285728"/>
            <a:ext cx="7416824" cy="6357982"/>
          </a:xfrm>
        </p:spPr>
        <p:txBody>
          <a:bodyPr>
            <a:normAutofit fontScale="90000"/>
          </a:bodyPr>
          <a:lstStyle/>
          <a:p>
            <a:pPr algn="ctr"/>
            <a:r>
              <a:rPr lang="en-US" sz="3600" dirty="0" err="1" smtClean="0"/>
              <a:t>Sylwia</a:t>
            </a:r>
            <a:r>
              <a:rPr lang="en-US" sz="3600" dirty="0" smtClean="0"/>
              <a:t> </a:t>
            </a:r>
            <a:r>
              <a:rPr lang="en-US" sz="3600" dirty="0" err="1" smtClean="0"/>
              <a:t>Chutnik</a:t>
            </a:r>
            <a:r>
              <a:rPr lang="en-US" sz="3600" dirty="0" smtClean="0"/>
              <a:t> is a author, who is well known in the community of socially engaged writers:</a:t>
            </a:r>
            <a:r>
              <a:rPr lang="pl-PL" sz="6700" dirty="0" smtClean="0"/>
              <a:t/>
            </a:r>
            <a:br>
              <a:rPr lang="pl-PL" sz="6700" dirty="0" smtClean="0"/>
            </a:br>
            <a:r>
              <a:rPr lang="pl-PL" dirty="0" smtClean="0"/>
              <a:t/>
            </a:r>
            <a:br>
              <a:rPr lang="pl-PL" dirty="0" smtClean="0"/>
            </a:br>
            <a:r>
              <a:rPr lang="pl-PL" dirty="0" smtClean="0"/>
              <a:t> </a:t>
            </a:r>
            <a:r>
              <a:rPr lang="pl-PL" sz="3200" dirty="0" smtClean="0"/>
              <a:t>„</a:t>
            </a:r>
            <a:r>
              <a:rPr lang="pl-PL" sz="3200" i="1" dirty="0" smtClean="0"/>
              <a:t>Kieszonkowy atlas kobiet</a:t>
            </a:r>
            <a:r>
              <a:rPr lang="pl-PL" sz="3200" dirty="0" smtClean="0"/>
              <a:t>” (Kraków 2008)</a:t>
            </a:r>
            <a:br>
              <a:rPr lang="pl-PL" sz="3200" dirty="0" smtClean="0"/>
            </a:br>
            <a:r>
              <a:rPr lang="pl-PL" sz="3200" dirty="0" smtClean="0"/>
              <a:t>„</a:t>
            </a:r>
            <a:r>
              <a:rPr lang="pl-PL" sz="3200" i="1" dirty="0" smtClean="0"/>
              <a:t>Dzidzia”</a:t>
            </a:r>
            <a:r>
              <a:rPr lang="pl-PL" sz="3200" dirty="0" smtClean="0"/>
              <a:t> (Warszawa 2009)</a:t>
            </a:r>
            <a:br>
              <a:rPr lang="pl-PL" sz="3200" dirty="0" smtClean="0"/>
            </a:br>
            <a:r>
              <a:rPr lang="pl-PL" sz="3200" dirty="0" smtClean="0"/>
              <a:t>„</a:t>
            </a:r>
            <a:r>
              <a:rPr lang="pl-PL" sz="3200" i="1" dirty="0" smtClean="0"/>
              <a:t>Warszawa kobiet</a:t>
            </a:r>
            <a:r>
              <a:rPr lang="pl-PL" sz="3200" dirty="0" smtClean="0"/>
              <a:t>” (Warszawa 2011)</a:t>
            </a:r>
            <a:br>
              <a:rPr lang="pl-PL" sz="3200" dirty="0" smtClean="0"/>
            </a:br>
            <a:r>
              <a:rPr lang="pl-PL" sz="3200" dirty="0" smtClean="0"/>
              <a:t>„</a:t>
            </a:r>
            <a:r>
              <a:rPr lang="pl-PL" sz="3200" i="1" dirty="0" smtClean="0"/>
              <a:t>Mama ma zawsze rację</a:t>
            </a:r>
            <a:r>
              <a:rPr lang="pl-PL" sz="3200" dirty="0" smtClean="0"/>
              <a:t>” (Warszawa 2012)</a:t>
            </a:r>
            <a:br>
              <a:rPr lang="pl-PL" sz="3200" dirty="0" smtClean="0"/>
            </a:br>
            <a:r>
              <a:rPr lang="pl-PL" sz="3200" dirty="0" smtClean="0"/>
              <a:t>„</a:t>
            </a:r>
            <a:r>
              <a:rPr lang="pl-PL" sz="3200" i="1" dirty="0" smtClean="0"/>
              <a:t>Cwaniary</a:t>
            </a:r>
            <a:r>
              <a:rPr lang="pl-PL" sz="3200" dirty="0" smtClean="0"/>
              <a:t>” (Warszawa 2012)</a:t>
            </a:r>
            <a:r>
              <a:rPr lang="pl-PL" dirty="0" smtClean="0"/>
              <a:t/>
            </a:r>
            <a:br>
              <a:rPr lang="pl-PL" dirty="0" smtClean="0"/>
            </a:b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img196-copy.jpg"/>
          <p:cNvPicPr>
            <a:picLocks noChangeAspect="1"/>
          </p:cNvPicPr>
          <p:nvPr/>
        </p:nvPicPr>
        <p:blipFill>
          <a:blip r:embed="rId2" cstate="print"/>
          <a:stretch>
            <a:fillRect/>
          </a:stretch>
        </p:blipFill>
        <p:spPr>
          <a:xfrm>
            <a:off x="0" y="0"/>
            <a:ext cx="3500430" cy="4751714"/>
          </a:xfrm>
          <a:prstGeom prst="rect">
            <a:avLst/>
          </a:prstGeom>
        </p:spPr>
      </p:pic>
      <p:pic>
        <p:nvPicPr>
          <p:cNvPr id="9" name="Obraz 8" descr="kobiety_warszawa.jpg"/>
          <p:cNvPicPr>
            <a:picLocks noChangeAspect="1"/>
          </p:cNvPicPr>
          <p:nvPr/>
        </p:nvPicPr>
        <p:blipFill>
          <a:blip r:embed="rId3" cstate="print"/>
          <a:stretch>
            <a:fillRect/>
          </a:stretch>
        </p:blipFill>
        <p:spPr>
          <a:xfrm>
            <a:off x="2786050" y="2285992"/>
            <a:ext cx="3909067" cy="4572008"/>
          </a:xfrm>
          <a:prstGeom prst="rect">
            <a:avLst/>
          </a:prstGeom>
        </p:spPr>
      </p:pic>
      <p:pic>
        <p:nvPicPr>
          <p:cNvPr id="5" name="Picture 6" descr="http://static.polityka.pl/_resource/res/path/69/0a/690a1341-2413-4f07-8d11-001afdfea38a_260x"/>
          <p:cNvPicPr>
            <a:picLocks noGrp="1" noChangeAspect="1" noChangeArrowheads="1"/>
          </p:cNvPicPr>
          <p:nvPr>
            <p:ph sz="half" idx="1"/>
          </p:nvPr>
        </p:nvPicPr>
        <p:blipFill>
          <a:blip r:embed="rId4" cstate="print"/>
          <a:srcRect/>
          <a:stretch>
            <a:fillRect/>
          </a:stretch>
        </p:blipFill>
        <p:spPr bwMode="auto">
          <a:xfrm>
            <a:off x="6429388" y="285728"/>
            <a:ext cx="2476500" cy="3933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smtClean="0"/>
              <a:t>Mum is always right</a:t>
            </a:r>
            <a:endParaRPr lang="pl-PL" i="1" dirty="0"/>
          </a:p>
        </p:txBody>
      </p:sp>
      <p:sp>
        <p:nvSpPr>
          <p:cNvPr id="3" name="Symbol zastępczy zawartości 2"/>
          <p:cNvSpPr>
            <a:spLocks noGrp="1"/>
          </p:cNvSpPr>
          <p:nvPr>
            <p:ph sz="half" idx="1"/>
          </p:nvPr>
        </p:nvSpPr>
        <p:spPr/>
        <p:txBody>
          <a:bodyPr>
            <a:noAutofit/>
          </a:bodyPr>
          <a:lstStyle/>
          <a:p>
            <a:endParaRPr lang="en-US" sz="2400" i="1" dirty="0" smtClean="0"/>
          </a:p>
          <a:p>
            <a:pPr>
              <a:buNone/>
            </a:pPr>
            <a:r>
              <a:rPr lang="pl-PL" sz="2400" i="1" dirty="0" smtClean="0"/>
              <a:t>   </a:t>
            </a:r>
            <a:r>
              <a:rPr lang="en-US" sz="2400" i="1" dirty="0" smtClean="0"/>
              <a:t>The author describes the classic division of household roles in a slightly distorted mirror and with a</a:t>
            </a:r>
            <a:r>
              <a:rPr lang="pl-PL" sz="2400" i="1" dirty="0" smtClean="0"/>
              <a:t> </a:t>
            </a:r>
            <a:r>
              <a:rPr lang="en-US" sz="2400" i="1" dirty="0" smtClean="0"/>
              <a:t>big dose of irony. A Polish Mother - cleaning, father – an “armchair hunter” and "it", the apple of the family’s eye.</a:t>
            </a:r>
            <a:endParaRPr lang="pl-PL" sz="2400" i="1" dirty="0"/>
          </a:p>
        </p:txBody>
      </p:sp>
      <p:pic>
        <p:nvPicPr>
          <p:cNvPr id="1025" name="Picture 1" descr="C:\Users\Bożena Gąsiorowska\Desktop\indeks.jpg"/>
          <p:cNvPicPr>
            <a:picLocks noGrp="1" noChangeAspect="1" noChangeArrowheads="1"/>
          </p:cNvPicPr>
          <p:nvPr>
            <p:ph sz="half" idx="2"/>
          </p:nvPr>
        </p:nvPicPr>
        <p:blipFill>
          <a:blip r:embed="rId2" cstate="print"/>
          <a:srcRect/>
          <a:stretch>
            <a:fillRect/>
          </a:stretch>
        </p:blipFill>
        <p:spPr bwMode="auto">
          <a:xfrm>
            <a:off x="5357818" y="2285992"/>
            <a:ext cx="3429024" cy="24939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Last novel, 2012</a:t>
            </a:r>
            <a:endParaRPr lang="pl-PL" dirty="0"/>
          </a:p>
        </p:txBody>
      </p:sp>
      <p:sp>
        <p:nvSpPr>
          <p:cNvPr id="4" name="Symbol zastępczy zawartości 3"/>
          <p:cNvSpPr>
            <a:spLocks noGrp="1"/>
          </p:cNvSpPr>
          <p:nvPr>
            <p:ph sz="half" idx="2"/>
          </p:nvPr>
        </p:nvSpPr>
        <p:spPr/>
        <p:txBody>
          <a:bodyPr>
            <a:normAutofit/>
          </a:bodyPr>
          <a:lstStyle/>
          <a:p>
            <a:pPr>
              <a:buNone/>
            </a:pPr>
            <a:r>
              <a:rPr lang="en-US" sz="2400" dirty="0" smtClean="0"/>
              <a:t>Because of this book, the author is called "Polish Tarantino" in the reality of Warsaw</a:t>
            </a:r>
            <a:endParaRPr lang="pl-PL" sz="2400" dirty="0"/>
          </a:p>
        </p:txBody>
      </p:sp>
      <p:pic>
        <p:nvPicPr>
          <p:cNvPr id="5" name="Picture 6" descr="http://static.polityka.pl/_resource/res/path/69/0a/690a1341-2413-4f07-8d11-001afdfea38a_260x"/>
          <p:cNvPicPr>
            <a:picLocks noGrp="1" noChangeAspect="1" noChangeArrowheads="1"/>
          </p:cNvPicPr>
          <p:nvPr>
            <p:ph sz="half" idx="1"/>
          </p:nvPr>
        </p:nvPicPr>
        <p:blipFill>
          <a:blip r:embed="rId2" cstate="print"/>
          <a:srcRect/>
          <a:stretch>
            <a:fillRect/>
          </a:stretch>
        </p:blipFill>
        <p:spPr bwMode="auto">
          <a:xfrm>
            <a:off x="2025650" y="1889125"/>
            <a:ext cx="2476500" cy="39338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t>Warsaw as a literary hero</a:t>
            </a:r>
            <a:endParaRPr lang="pl-PL" dirty="0"/>
          </a:p>
        </p:txBody>
      </p:sp>
      <p:sp>
        <p:nvSpPr>
          <p:cNvPr id="3" name="Symbol zastępczy zawartości 2"/>
          <p:cNvSpPr>
            <a:spLocks noGrp="1"/>
          </p:cNvSpPr>
          <p:nvPr>
            <p:ph sz="half" idx="1"/>
          </p:nvPr>
        </p:nvSpPr>
        <p:spPr/>
        <p:txBody>
          <a:bodyPr>
            <a:normAutofit/>
          </a:bodyPr>
          <a:lstStyle/>
          <a:p>
            <a:r>
              <a:rPr lang="en-US" dirty="0" smtClean="0"/>
              <a:t>Warsaw of the suburbs, so-called old Warsaw and more than this, is a hero of all her books. The author loves</a:t>
            </a:r>
            <a:r>
              <a:rPr lang="pl-PL" dirty="0" smtClean="0"/>
              <a:t> </a:t>
            </a:r>
          </a:p>
          <a:p>
            <a:r>
              <a:rPr lang="en-US" dirty="0" smtClean="0"/>
              <a:t>Warsaw and is a tourist guide to our capital.</a:t>
            </a:r>
          </a:p>
        </p:txBody>
      </p:sp>
      <p:sp>
        <p:nvSpPr>
          <p:cNvPr id="2050" name="AutoShape 2" descr="data:image/jpeg;base64,/9j/4AAQSkZJRgABAQAAAQABAAD/2wCEAAkGBhQQEBUUExQWFRUUFxkYGBUYGBgZFxgYGBYYGBoXGBoYHCYfHBwkGRgbHzAgIycqLC0sGB4xNTAqNSYrLCkBCQoKDgwOGg8PGiwkHyQsLik1LCwsLywsLCwsKiwsLCwsLCwsLCwsLCwsLCwsLCwsLCwsLCwsLCwsLCwsLCwsLP/AABEIAQsAvQMBIgACEQEDEQH/xAAcAAABBQEBAQAAAAAAAAAAAAAAAwQFBgcBAgj/xAA+EAACAQIEAwYEBAQFBQADAAABAhEAAwQSITEFQVEGEyJhcYEHMkKRFKGxwSNSYsIVgpLR8DNyouHxJENT/8QAGwEAAQUBAQAAAAAAAAAAAAAABAACAwUGAQf/xAA1EQABAwIDBQUIAgIDAAAAAAABAAIDBBESITEFE0FRgRQzcZGxBiIyQmGhwfAj0RXhFiRD/9oADAMBAAIRAxEAPwDRqKKK8YV8iiiikkiiiikkiig1ya7a6S7RXJoBpWSXaKKK4kio3tFxF8Ph2uIpcrEgAsQuYBmganKNYqSptxA3co7oKWzCQxIBWfFqAYMbaVNT23jb8+OS47RNuCY7v0NxbyXrbHwOoggRqHH8wPp6UivE3/HnD6ZBYFwaeLN3mXedo8qieIdmXHf3rTdzcd7bqischKjKwuZYBzz7QDNe8d2UuNdcpcKD8KLSvnbvBcD5wxO5E7686t9zTlxcXixHLTTlkemuagxOtZWTFYnu1Bys0kCEGY6mJPkNyaWNVYdn8ULet8vd7622bO6DulbMVjaTJXQagLPOl8Bw3FrihduOpQ96HVWOUgsDaIQjcAQZPM0M6liwktkFxfqnY3X0S1jiN3EXMQtpltiwwthmXNnuZQxzCRCiQNNdfaluFcSuXMTibTxFk2ssCD40kz11GleMJwu5Yu3zbgpiGFzUwUfKFbTmDAOnn61Gt2avjGG8jgKblot42Ba2lpkYMAIJJIPtvRAbA/E24Awi3O+V/wAppLgrTcuBQWYgACSTsB5mvQaqM3ZDFPYu2rtxXzWQik3HYZxeZ85BGkqQOe1P/wDAcT+LF0P/AAhcQ933r/J3JRliI1cz7dajNFAL/wAouP8AVl3eO5J4eOucXhrYUql63eZldMrg2iAOegM8+UVaMBz9v3rPMR2Uxjph/wCKouWbd9Gcu5Ld44Kwwhh4RlmZHnV/4QpCwRBAXSS0b8zqfU0UI4mzR7twOoNutj5KNxOE3+iSooorOotFFFFJJFFFFJJNuIXGW2xUSfLeJEkegk0xxdpSF7tiHY6PmbQDUsQTB0GxqVuTBiJ5TtTZMMWkvEkZYEwAdwDv7+Qo2nkDBc8D5roNlGpi3vC14spZiTl08Nv5iT0JgR51IDitqCc4gRJ9dvvTW7whvFkYAZVVQZkAGWk/1bTXV4W2YlskFlMAaQg8K/6taLf2eQa2H0UhwFOrPFLbnKrgnXTX6d/tSmHxiXCQrTH6dajzwhwIDL8sSZ1ZmzOT67U6wODKM7Nl8UABRACqNB9yagkjpw0lrv3yTCG2yK94jilu2YZwCIMc9TA/Oj/EreXNmESV57jcbUjd4aWcsSNWB9lHhX/VrTf/AAq4BoyTkIkgmGJJZh6z+VdbFTkC7s/36LtmHind7CpdNu4WaElgAxCNPNhs0biaUXiKEE5tFMGQRqdhqK7+HK28qQCFgaaDSKZLwxxljIAJJU5iCxGjEnc+vWmtEbx7ztNPBMDW3KcvxW0ACXABmN/p3+1dHErcE5tAQNjudRpEnTpTH/B3ygSp8MHcSS4Zo9dqXu8NZs0kEOBO/hI+Ur6D86kMdOPm/b/0nlreacrjkLBZ1IkaGNp3iNq92cWrkhTOWJ357HXcedML3DGbvJKywKq3ikAjaNh5kb08wlgqDmjMdyPy3qKRkQbdpzTSABkuNxG2GKlxK7jppOtdGPTLmzaAxsSZ6REz7U0bhZmQVlrhdwZhhEKPbTy0rxawD2iHLJ9efQx4iDKjrAiKkEUBGTs07C3gU7HEFLGCMoAnfNLbDLE6jWpPhV4OuZTIIBB+9V18I+ZH1DO7ZgZ0DLCyRsQqx6k1YuF2wogaAAD9aJgjjZMzCefoVDOAGZJGiiiqNPRRRRSSRRRQTSSSOLxIt22c7IpY+gE1Scb8YMHaRT43ciSiD5fIs0Cor4ydpSot4S2xBc57mXfKPlUx11MeQrJr+MIu5lgMsAGAdhEiR5Vs9lbDjmhEs988wNMkHNUYbhq3jgvxTwWJHiY2Gict0QD/ANrDQ/lUXa+LiLdYXLc2ixCPbObT+odedMuF/BFsVYt3b2MfNcUPATMBmExLNUD2p+D2LwCm9ZcX7aDMSoK3Fjnl1kehqybsOhDiM8+Z08FGKh4GYWxcI43axVvPZcMv5j1FPprHvgtjrr4m8DLIUlj0adPvrWrX+JohKmZEbDrtWR2hs4wVJhjz4ooTtLcRyTuaJpgOLAjRX5cgNSYA1PUUph8dnMZHGhMkQNKDNHK0XISE7DoU7miaYrjnM/w2H/2I9Y1oOMucrR/1DrTuxyXtl5hc7Q36+SfUTTVbtwqxyAMPlE6EetJG5fmAqc9ST5R71xtKSSMQy+qRmA4HyT+aJpkEvRug35eQjcdZrycPeJ/6ij28h+9IUzb5yN/eiRlPBpT+aKYfhLvO7/4+Ve0wbgibh0InTeBGvrpSMEY/9B90t48/Kft/aeinOB+r2/emoFOsD9Xt+9OoD/O3r6J03wFNqKKKBUqKKKKSSK4xrtJYm1nRlkjMpEjcSIkem9PYAXC64dF86viGv3sVibiF4YliSAVzPlAAPPWAPKrL8Hux2Hxj3LuJAcWyAlokQx3LEbkDTTbXnTWz2cxOBuYqw6q+dbZViQQzPdyW2GYHXMSY30NTfwq4MExV8BSz21CF9IUn5lH2/KvXA5piBYcrZKqF3ODXK38W7Z4jD3LyLaP8H5A1uLVxQAcq3AfCcu0/arZwzjCX8NZvPFsX1UhXYbuPlk7nyqC4j2zwuDW13zBrd4sneLDqsDZonQzz6V47W8AOIbD3bXd3LaRFpgpTKd2Q8my7bioXEAXdknEFpIabpfgHCbWDs5URbQJYtHM5iJJPlFSCXknQiSY9SB+eld7oFcp1ERBrwmEQEEKJHP2j9q85lkbK98j73JKMzyAsvTYhebDQxuNxXPxaTGYa+Y/5tQ2FUnUbzPuIP5V5/wAPt/yD7VE3cfNiSO84WXtsSoAJYQdj1rz+MSYzLy59dq6cGhAGUQNhGgryOG2/5F+1JvZ7e9i+yR3t8rL2cWn8w+/WhsQoMEgERz6mBXleH2wZCgR0HSvVzBoxllB9fKm/9e/zW6Lv8tuF+q4uOQ/UPv5x+tekxasYBBI5Un/h1vkoHp6z+tKW8IqmQAD1rruzWOHF9khveNvuuHGoJ8Q019pj9aGxqAwWHPn03rz/AIdb/kGu+nXU0Hh1v+Qc/wA96Q7LxxfZc/m+i6cag+oc/wAon9R96fcMvq2bKQdtvemB4fb/AJR/z/4PtT7heHVM2UBZiY570ZRdn3ww4r58uSZJvMOdrJKiiiqZFooooNJJFeHcASTFMsfxQW1ZhqFEkwSB9tSfIUzfHnD2LmMvxktqWW3EuembkpJ0jWOZq7otjTVFnuFm80JJUtBwtzKzz4v8YNm/aVNHZkvHyW3paB/zZ29xS3wk7W20x120xgYsi4pOwukSUJ85IHpWa9pO0F3HYh790yznYbKBso8gKQ4Rhhduqpui1J0dsxAPL5QT+VeiRQNjiEY4CyALyXYluHaD4cW2LocMzq7Frd6xlW7bJ+m6pgOk/VuBVo4JwW5hrWS4UIlci2wQiBbaqQJ6sC3vUNwLtUmBw+THY1LrqSoYqUbTTKc3iYg84Fel+NHD86qWcBvryyo/7oMj7ULWQSTwmK9r8VMyVgddTt7hys+YzOnONq8nhSH+YRtBIp9icdYyLc71AriVOYQw6iN6TtXgwlTIOxrC1cVXREBxOHQHgiWtiedBdNzw8ZMmZt5mdeu9ds4Qq052bfQmd6dAURVb2qSxBOqm3Lb3TA4O4Qf4p1nlp5DrtRbw94AjvBzA08gATpUhFcqTtjyLEDyH9JnZ23uL+aZG3ek+JY6R5enWlsOH1zxyiPTWfel4oqN9RjFsI8rJ7YsJuCV0UUUUMpUUUUUkkU5wP1e3702pzgfq9v3o7Z/ft6+iim+AptRRRQKlRNR3EcUdbaTmZT4hACmPCCSeZ8jtUgaoeKvFMe913KoxBJGwW0shXB3BzHVa0Xs/RsqKm7xcNF0DXSFkdhqVKXeIC2udWUrkVvCVYi2pi4VGkgHc+sdKd3ltYyybbDNbvKT4ZKsk6GYEHypPOSihwFAQvcZFDW8pmUE+ISIbQcjUFhLvdYi9aMMuVbwGU5roQDQD5QcxUyvmdK9QsALWyWYAJzGqz3tn8NbuDbPaDXbTGBAJdegYD9RVe4FYuJiFcW83curMr+FZDCFY8pIiK+juF4zOAZkqdTAGoOq6HcbGvParsx3sYjDkJetEuRAy3gNe7udecHkTQstmOA4FWFO90jTfULI8f20vW7PdXcIpc3WLs4DguxLMNRo2ZhpyAprwp+G40xiFOHusQAbfhtnU6xqAdpJ0rSOK4axxHD2n8BUOjgE5WzFgCpbrEgjckVkPEOCd7xM2gZW5eKyNTGaDou0a1IRayZG4PvwK1Tsdwf8AAd7bBF1RrbOUC45jMURiYaPLTXWrlgb2adOnTp5H29QahLGGCKFBIVPAX1m02VVHcysQZ1P/ALqW4X9U6GdRyBk6DQevvVJ7RgdhPiE6gcXVAPipGiigmvLlpkTTbGY5LQzOwUeZpHjPFVw1o3G5aAdTyFZdxLib4hyzmeg5DyArQ7H2K+vONxswcefgj6OhdUm5yCvF/t9YUwqu3mAAPzr1hu3thjDB08yJH5VR+H4i0ocXEzyIUzGU66/pXnFslxlFpCNII3JMnXTyrX/8ZosOHO/O6tf8ZDfBhd43yWtYXFpcXMjBgeYM0tNZHwnjNzDPmQ6fUvIjoRWo8M4gt+0txNmH2PMGsbtfYz6AhwN2Hj+CqqsonUx5g8U7oooqhQCKc4H6vb96bU5wP1e370ds/v29fRRTfAU2ooooFSrjVn/b653LK8kEOIYaGGYEgE+S/Lzj1rQDWdfF3BEYc3Qeag/Zh7iSNOU+dar2YmDKhzD8w9M1X17LtB5H1UpwzFi+qkFc195JBazc7u3t1LFSI8waVx9liReQZbounu2ZA0IFIYTb3VlBgsd4qldge1Qa0UZyGt2wiKVzgljGYAeIxoD5Ve1CoWCZB3FvIAj5Id9cuVvAORBM716O03CzsjcLlG8BviMQtt3AKm7aVtD3dwl8+0znzLM7AVn+I+J3EbbXLJvSpLLLKsxtowE7VqOH4SEusyrvaKOT8zEZSkDaBLbc6yrtBwpbDNcuWzcW6+hViuQk7EQfvUUjbgXXIpwya3MKwfDHii2sNig7TkHehWMjwgyR/mjau9hODi4fxbrmJUqltVALqxy3GObU6t83kap/CE726MNaaFuuFd5IPdgyQR9vWthwhFu0CgZbaAOIUM91MkMqpumsaCux59FNIcN/qnMEEg+IoMpKq4HdOTlCQYLiBJ5a1J8MG/OIE8jA358qilTIVQAKV/6WkKUO9nU/N4dTGgqW4UkJtEnbpA2HkKz3tQ+1GBzKI2aLzX+ifUGigivMwtKs+7f40teW3yRZ92/9VGjB2Ft2zcLAuubT1ca9Bov51M8cwefH3FbL47JgtsDlgHXzqIs8CdguZ1gZgAW2ADH21B0/3r2DZDWsoow3ldaSF7Gwsbiw2F8uNwV4unC5NA8gHqJJKxOmwGb8qVtXMLbuqyFzldTr0ETy15/lXbnBh3CjNbDKzMzTuMtsgCNTqT9jTb/BSzsoKrlW2dSSPGFgzHU61aKUGJwN3u4/ui8YxbOQlA2Ykan5dRLR6HT3qxfDzGnNctHaMw9dj+1QicCuMqg3EAgkAttqunTXMPselTHYzCZMW0bC2DvPzBTVPtxrX0EmLgLqOpdGadzA6/FXsUUUV5Gs0inOB+r2/em1OcD9Xt+9HbP79vX0UU3wFNqKKKBUqKqHxRwjPw65lI8PiI6qupHlp+lW+ontPbVsNcViArKwJOwBU6nyqw2Y8sq4yOagqLbsr5mwuNezcD22KspkEVrvYXtiMYi2btwm7nLsGthlKKJidl5EHfSspx2EA+QMwWQXI8JI6eQ1FPOBcSGEuy3e23AIzIQGE9VYR/wV6002Ko5GB7VveBxKkqwKHvM9wlSVJXQBsranYA7ais27T2Mty5bdiqXWZE1lQQSwJHIlvyq6cF4/bxdsNbus8lLXitA7DO8/9w0JOgIFVvt52bvXVN2wruGAJTLlZZLkkA+uo3AjrUz8xkqzdneC6q/w2UrevOqI7208JYwFk/NHPUAeU1q+CuZznVu8uoM2cqYFm4ZKWyujHwwPaawDA418PdDpoyn5Tz1+VhzHlWr9ie0IxKMhmy1hgUtCdM6sJC/UA3I7SKZG7gjZ2X95XDDYcNKW4Kc7baNakAkTvPiJOvlVgs28oA6UhhLAAB3aACTE+f506FeZ7e2g+pqDHo1uVvyrmgpxGzFxKK4a7RWeVgqp264OblsXVEm3uOqn/aqAqkmBqT0raHWaqHGuxRz95hjlMzk213lTyrcbA23HEzs85sOB/BV3s+ubG3dSdD/aqmL4WyZYVjKBm02Jzaaen605xC32LzZI7xVEBToEKxH2H3r1ireMTRlcei6bEaQOjEe5pbCvjrhGUXPUqABPqK2naoQ3FjbbxCPxOwgksP1uoCtI7F8INmzmYQ9yD5heQ/emfAOxItsLl+GYahRsD59atoFYf2g20ydvZ4DccT+FXbQrmyjdx6cSu0UUVi1TIpzgfq9v3ptTnA/V7fvR2z+/b19FFN8BTaiiigVKioTtLhfxFprAMF1YTyEjSfKpbF4gW0Z20VFLH0USfyFUPjPaz8NgxiG/6lwAoP6nGaPQCrzYtKZJ2vOgIQNbIQzCNSqb2tMKii0yPYaLiAAqAyiHXLo4MTJE6awBVL43dNy893KVFxiQDv61Lcd7S4nFIrFQiBpzWwdXiPE3WOXnUbwm0cVfS3cdiGaJnaTqdfKa9NdqqtgIGac9m+0Zwb5lLzlYQGhSWEAn039YrXOBcYTEYfOMhi3aXNcvHdW2foQeY+YxWO9peDrhLxthw8ayuwB+Uesan1ppwzitzDuGtmDpIOoMGYIrrXYUx8YkFwtq452Vs3rjXLYtC+twgEKxBbLnC3NxJ18XmKzPEcexWG4gL1xMtxIBSCAydPORsa0Dst28XFiGNzve9Q5FyrA0B1+pJ1POp/G8NtXgUdbervbnMzsM0sokfKTJJB2FSlodmEH3R94XUtwLiS3rS3EJKXAGBJB3G0+WxqXmsw4Nh8RwrEZLYN3B3fEQ4YZG28OkqT56GpjH9tbi+FEAn5STIJ/lnrWO2xsJ9RLvYBmdRw8UfT7TjgGB5vxHNXfNRmrP8Zxy+6kC5DFTHIA+1M1V2Vc9xu8A+dGKkHmRrQMfspMR77wPumO9oYRo0/vFaZNdqr8E7UgZbOIeX2W6QBm8mjSfMe9WeqPaGzJqF1n6cCrmlrIqluJh6INArtFVl0YiKKKK4kiiiikkinOB+r2/em1OcD9Xt+9HbP79vX0UU3wFNqKRbFAedIPiydtKFETjwRAYSor4hXGHDMVk37oj2JAb/wAZrM7tpOMXMEltzlS23e2vqQJEsDscwECtL7ROThMRpP8ABuGOvhOn6VhuNxRtXs9gMjqEZHTTKFEEj1INbv2ditCbjQ6+IVTX+68N+i1G/wBm1GHNm2qC2SiqcpYzmIMqNAQD83qTVGbsquDum8zTaQsRMA6EgRBMg8quXCe3dwYa3+ItZblwaXF+U+dxd0YjXTQzyqh9teNAt3OUEATPmecen61rDa11Q45DJum6cT9P7VYx+KN24zn6iT/sPtTzh3Zu7fKhQBmkjMY0G59NaleyHDrel66AZcJbU7Ftyx8gKtacHWziDiFYszjKLZ2kkbHkKaBddqK0Q3Y0Z8ORPJVCx2UdQrd+i5pIjPPh3OgrR+BcUZLJzXg2bK4ZAqOxWJljoc3y+KNvOq7xzgdy7dRrbEKWCvyygfy/0zPvUliHs2LZS4qpbiBm+VucffWKeBbRAuri4N+YnhyVy/FI2c+GMyt4mZiUu6N4RtroNxpNMOJdnu5UukEnQWwDvyCbk+lV/srxS0LhuYYgldDIkAR8qzymat3D+1CG6XKKzKIUBgAm8kdCep6ATTnOOG9lxzoJX7uS7fFU+1eud3dYh1IYgC5bZQu2wG486ctfyKgeSWgaAmT18hWm4HjWGxoZUZLkDxIRr7hhtI38qyz4i8AxdrEKmHMWLkxGmXqpPkNqGjnJNiFPU7KaPeack04vgLl29ZZIi2ZzbwZ10mrfwTtSbb9zcVu7AkXNwvlPTyqEwuHyACWMCJJk+tJPi5fIFJEwxH0nkSOh606enjqIzHILgqqiqpIngx/L081qCuCJGoOx5GvQqicF4qcMzFizo0ErM5YG6DlPMVdcNiluIrIwKsAQRzBrzHauy30MltWnQrebPr2Vkd26jVLUVyaJqmViu0UUUkkU5wP1e3702pzgfq9v3o7Z/ft6+iim+AqEiuGu1w1MrJUT4m4a/c/Di0WCF8rkNA8ZGUFeYhWqu9oeHIj2nyF1WEKLpoNQTHKJ3qU7Yds//wAs2x4lw0qijd71wCT/AJRI96hOJ8eyqbVtmLsWLEfMAZ36GBGXzr0bZsYipWNOtr+eaxG0TLJVXboP0+Sl7t1QrsgknWJBLsBoixuoO8VmfErrPec3D4sxnoDOw8qnuMdo71tzbyIht6KQPEqkfST1HOqxuaOJumUcBjBJ4qxY3iWHWwiWg7OFIzHRQW+YxzNWzh+Aus1i4WGW0iQsamVhves/scLc3QkeKCSvMAAkz5wK1izfGTQaqo8OkwRpT2C6C2k4xNaG53v903splzJ3hDOzMsjVdOU7xXpeFK1pbd7+Ll+phrPXypyEkZlyl4jNuPTSgBgASRP1Rz8hUqonSE6Gx+91B2MLawJYWQ7Z2XMP5AOcka77UdoOL3MKwYKBb08SgSx18J5KKO0DZsRhUmBnkjrERPvUt31m6XtyHykF1OuvvTLIwvAwSPbiuM/OyOy3aq5cUOyNppbuaDKM0ll57aFToavfEsZbxFoZigWPE0gKCPqE6qRzU7gmJiqatsKAFEDy0A9qgeIdrrKPkOc65SuUjnBMnceVMfGDmUTS10jyWNZdnLl1Uw1osbiXUAHyhlYMHXcMCOR3pLA2Gtuywe7gFWJBjqhO5jcUo+EJ7vI2RUM5QNGHTyFKYq7lBY5sqgkgCZHp1qUCwVXJIHEtYMncOX+12xYuRcAdQ7T3bMICkjTN6f7Uy7E8eu4a/wDgb6NJbwncqx1Mjmh3kbeldwN7vAptsSgzSG+bll31gVZOzOBBe/deGebaqx1ITKRlHQSKq9qNYaZznC9hor/Ykzmz7kmxP7YqxBj1r0LzDnXiivNi0HgvQsISoxTV6GMPSkKKbum8lzAE5GMHSn3Db4bN7fvURFSHB/q/y/3UVRRN34Pj6IaoYBGVH0hjruW2zDcKY9Ypc1Gcexgt2WndvCPfrSp4zJK1g4lSVMgjic48AViuIKDGPdvTlW450gHw/L5ySI9qddlww7zEZQWuMQqnQZJzO07CNBUHx205xLhiGLOdV+UknYehMVfbmDS1hRYbRWBSdNyCcx8s2temsbYW5LF1T/cbxxenFVftZdtPluDvC11QwPhCwBlj2M00ThNlO5urcFxAR3o5rGu3QgRNTeD4QcRgntsniski28+KfmII6GagOC8HztLyEVSzgaeAbCf6iI9qcV2JzcBbf4cvEcFIfizaQ3jpdxDEj+lJEL5b6+Qq7G2gV2cr44B6awAs9P8Aeqzi+DFmtO7AW1VXZIJAOnhgbz96cHjF/uAow5ctJVzGUpuCY+rQaeVOabIKqZvQ3AePh+6KZwGEXD/wrY1YMwYmZaZj0g0jxHvbWHa47BnUhhlGgEiRtr60w7HYprli4XXM1t2P9RJE0/bjqIql1aLqsxkyBG66+Q2p3BAOY9sxAGIg5/Xw6J3grq3gt1YIIIB567j70q1pAcoyqzGSBEsRrr51CcI4oq3VRSO7aYIHhkkFVUDmJ1NPLuDs3MYGObvEXmIUjaZ5mTvXb5KGWIseb3Atcf7T+3gQt1rmZpYRE+H1A5Ujxfhdm6A14fJs2sj7U3xnGbFhycxLc0UyPWNhUFje2LkRb8I/mOrb/aml4CdDTVErg9tx9dFO3+NWVLXDmBQQAdM46qDv61Usb2gv3c0uQpMhdNB0kb00uXyxliSfvXjuydgSeX/BUJeSr2noY4je1yntrj122oCEKI3jUnmakuy3aS6MUjM5adI5favPZ/sJib95kcG2gCsWbowkZepjlVu4f8Kbdm9buC8zBSCylRr6EbfnVXVV1MwGN7tR4q1ioXXxsbY81d7F4OoYag60rSVjDqgAUQBStYJ1rnDotMy9hi1RRRRTU9FSHCN29v7qj6kOEbt7f3UZRd8Ovoh6nuyo81Q+22OuXMQliy2UjVmgHIu5PqdgPKr1ceBJ2FY1iu0iXr16SQXJKtpBCtGvOSF0/wDdW2wIMcxkPy/lV21XnAGN4qE7x72J8C5hZnu005GdfPck1cDda7hZCFiZVrYyiN9iemhmqzwzhZW0HzLmuFj3euciNIjYxJ9D51ZrjAWSuXuUKSxZvEoiNl56czW1asxVEGwbwKYca42bNkJkKXbgKnUGNAJ03kUjgcGq2+5a4PFBeJDNGgTMYCwNNJqH4ZYOJxH8LMRZWUFwzJG07QJM1L8Vu3WFwA/xAAsKJHhgtl6EsQK5dd3TQcAOep/C98HFy8z6BrYDILanwgbZyx0J0IB1py91sFhWCg+BxAJDABjsSOX2pHsfgGRXuXZXwwFk6gSS0A9Sa5j7+Gaw+QNczyJYtAIJiWJ2ETFd0CGfhfOYyLtFvNP34gDaS5ZRVNyGLMcoJ5qCNS3KontfgL7+OfCICoCMwzbyAPL8qiFxKi1aQP3gtuXEaEeRB5SJ96lON9of4gayQzFYJKbehO//AKpjn8E9lO+KQGMc9fsm+Lw34W2niiADlkiXiSVI5z7U2xvaC7f3OXrl5+p/YVF4i+ztLlmJ/wCf8Aryt8L1HvTc1YthBsX5lPYpSxhmdgqiSTAAEnXyFR9nEs7qltZZiABuSTyrc+x3Zz8HYAaDdbVzpoY+VegH+9V9dWspGYnZk6BHU9M6Y2GionB/hziLgVnAtrOubRsvXLH6xV/4D2RsYQSgzP8Aztv7dKm4rtZGq2pPUZE2HIK7hpI4swuBa7FFFViKRFFFFJdRRRRXEkVIcI3b2/uqPqQ4Ru3t/dRlF3w6+iHqe7KofxG422GwhCGGuyg9xE1jGBuAJeBgnu4HP/8AYpJ9at/xg4xnxaWQdLKCYP1vr+Sx96z8NFbPZMG6pm8zmqSrdjlKkuH46+PFbLHI2YkanUZdfKBFS/aTjIcKVlWZIInkRsddarWHuZTIJBG0dacXMZ3rLmCgjdgAM3m3KfOrTNBFgLg6ymcFxQYayq2z428Tld5OipPQbmuf46wQBp0EEAlcwkkAmJ5+8VGm6DImkhhhvJ+9cTRCzUjNPsPxm4gIUwhnwnxQDMwDtvRi+IXLiZGIy7wAAD56U1V1HSuNiVB3pWTt20G4GabAFTT25cETy/amV++DsIpE3TtNdUlrp3iL0bGmjGa8zVo7C9l/xl8sw/g2hmc9TyT3pkkjYmF7tAnsYXHCFc/hZ2L7tRi7w8TD+Ep+lT9fqeVaTFeLCQoA5AD7CKUrzusqnVMpe7p4LRwxCNlgiiiig1MiiiikkiiiikkiiiikkipDhG7e391R9SHCN29v7qMou+HX0Q9T3ZXzV24t3Px+INxGUtcYgEbrPhI6iANqgBvX0zjuF2r65bttLg6MoP2naqxjvhTgbmqq9sn+RtPs01pKbbsOANkaRbLLMKukoX3JabrDnNea1TFfBMT/AA8TA6Okn7qf2qI4/wDC/wDBYZ7z3w+UqAqoR8xjWTVnHtOlkcGtfmfFDOpZWi5CoVdAmtf4L8KsJdw9q4xvFnRWPiAgkSRGWnafCTCriBcDOEUqRa0IJHVjJIPSoHbZpWktJOV+CeKKUgFZXjOyeKtEZrNwhhKlVLAjyIFd4l2VxGGsrevW+7VzlAYgMdJnLuBW8doeNJgcM94iQgACjSSTCr5VgnaHtLex13Pdaf5VGiqOgH7867s+umq/ewgNHHn4BKeFkOV7lRRrlFFW6DS2Gw5uMqKJZiAB1JMD9a2/spwj8HYu4eZK3EJbrnRWPtII9Kzr4W4ZX4kmaDlV2AP8wGn23rV8Xpi8v/8AREP+lin6NWe2tOXO3HC2L7qxpIwG4+inU2r0KBRWNOquQiiiiuLqKKKKSSKKKKSSKKKKSSKkOEbt7f3VH1IcI3b2/uoyi74dfRD1PdlR8URRRQanRFeWSd69UV0ZJLkV00UGuJKgfGIP+Dt5ScvejOOuhyz7isfvAgKDG0+ep51u3xKwnecMvf0ZX/0sJ/ImsIYSJny+w0rc7DfipbciVR1wtL0SNdFLnAPE5GjrBpTCcNe58oJI5e1XaEEbybAG6luwOKFriOHYmAXy/wCoFf3rd8RwtHvW7pnNbDAQdCG5MOcESKwLhfD0uNAZrVxNRrMkHloCDWj8M7cPZZbdz+ISBE6E+h/3qj2rQSz2miOYFrc1c0MLt2S61r/fktDFFJ2rkgHaQDFKCsQRbJHIooori6ia5NJYq+EUseQJ+1U+/wBo71y5c7oSoARfGiw3hzM2Ygz4hEdRRlNRyVF8HBQyzNj1V1D0TVOw3aHEZZFkw05BmQSQyrJJO5JGnnXlO1eJKtNiACIcMoBkZtySIya5ttPSiv8AE1PAKLtcfNXPNRNUle0mJgykBZZ9iQgYjQgwZyxPmatXDcQzjxbgCSBAJIkkf85jrQ9RQy04u9SRztk+FPakOEbt/l/uqPFSHCN2/wAv91Nou+HX0Tanuyo+iiig0SiiiikkiiiikkmnFOHi/YuWiYFxSpO8SN6yPtN8NDgcM98Xi5VlgBcsAkgk6nWY2rZ6QxmFW6jW3UMjiGU7EGrOgr5aZwa0+6SLhCzwNkFzqsEs9qiotzJgEOOvQg9fKveI48pBNsEKCOZBYn9gKi+PYVbeIuIghVcgCSYE+dd4U0ToDtuAf1Fegh+IXQDKyd38Rd14pe9d7+53hRyI+ldZ/qj9RUq1hMTcWVvLlEABCB1316/lWj/DjXDFvqJiRpoBpoNKtwrPVe3NxM6IMvb6qxbC5hOI3BsTcaplwe0VsWg24RQZ3250+FBFArHvdicXc1OiiiimLq8XbQYEESDuOtVHiHYYZXNlnViZVQxgGADMnXZf9NXGuRRMFTLTm8ZsopImv+ILP73Y3Eh8oxDEZQQc5Go1OnkVWP8A5Xq12LxJhTecJlEjNpooUAD0B08/er9FdFHf5eo5qDskfJVDD9kGCwb13ULKlyykzJDDYjU6Va7FkIIFewKKCnqpZ/jN1MyJrPhC6KkOEbt7f3VH1IcI3f2/up1F3w6+ibU92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1" name="Picture 3" descr="C:\Users\Bożena Gąsiorowska\Desktop\warszawa.jpg"/>
          <p:cNvPicPr>
            <a:picLocks noGrp="1" noChangeAspect="1" noChangeArrowheads="1"/>
          </p:cNvPicPr>
          <p:nvPr>
            <p:ph sz="half" idx="2"/>
          </p:nvPr>
        </p:nvPicPr>
        <p:blipFill>
          <a:blip r:embed="rId2" cstate="print"/>
          <a:srcRect/>
          <a:stretch>
            <a:fillRect/>
          </a:stretch>
        </p:blipFill>
        <p:spPr bwMode="auto">
          <a:xfrm>
            <a:off x="4857752" y="2214554"/>
            <a:ext cx="4286248" cy="342902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Średni">
  <a:themeElements>
    <a:clrScheme name="Średni">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Średni">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Średni">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386</TotalTime>
  <Words>521</Words>
  <Application>Microsoft Office PowerPoint</Application>
  <PresentationFormat>Pokaz na ekranie (4:3)</PresentationFormat>
  <Paragraphs>31</Paragraphs>
  <Slides>22</Slides>
  <Notes>0</Notes>
  <HiddenSlides>0</HiddenSlides>
  <MMClips>0</MMClips>
  <ScaleCrop>false</ScaleCrop>
  <HeadingPairs>
    <vt:vector size="4" baseType="variant">
      <vt:variant>
        <vt:lpstr>Motyw</vt:lpstr>
      </vt:variant>
      <vt:variant>
        <vt:i4>2</vt:i4>
      </vt:variant>
      <vt:variant>
        <vt:lpstr>Tytuły slajdów</vt:lpstr>
      </vt:variant>
      <vt:variant>
        <vt:i4>22</vt:i4>
      </vt:variant>
    </vt:vector>
  </HeadingPairs>
  <TitlesOfParts>
    <vt:vector size="24" baseType="lpstr">
      <vt:lpstr>Przesilenie</vt:lpstr>
      <vt:lpstr>Średni</vt:lpstr>
      <vt:lpstr>Meeting with  Sylwia Chutnik  in Liceum Ogólnokształcącym im. Stefana Żeromskiego in Żyrardowów 08.01.2013</vt:lpstr>
      <vt:lpstr> Meeting with Sylwia Chutnik in our school was held within the Comenius project "School factory of initiatives, equal citizenship".  Specifically, it was related to our participation in the International Project 16 Days of Action Against Gender-Based Violence violence based. The motto of the campaign motto was: "Women and War"</vt:lpstr>
      <vt:lpstr>Sylwia Chutnik</vt:lpstr>
      <vt:lpstr>She is the founder of the MaMa Foundation dedicated to the rights of mothers.</vt:lpstr>
      <vt:lpstr>Sylwia Chutnik is a author, who is well known in the community of socially engaged writers:   „Kieszonkowy atlas kobiet” (Kraków 2008) „Dzidzia” (Warszawa 2009) „Warszawa kobiet” (Warszawa 2011) „Mama ma zawsze rację” (Warszawa 2012) „Cwaniary” (Warszawa 2012) </vt:lpstr>
      <vt:lpstr>Slajd 6</vt:lpstr>
      <vt:lpstr>Mum is always right</vt:lpstr>
      <vt:lpstr>Last novel, 2012</vt:lpstr>
      <vt:lpstr>Warsaw as a literary hero</vt:lpstr>
      <vt:lpstr>Slajd 10</vt:lpstr>
      <vt:lpstr>After a brief introduction, which was supposed to present Ms. Chutnik ...</vt:lpstr>
      <vt:lpstr>...a groups of students asked the writer a few questions about her way of writing about war ...</vt:lpstr>
      <vt:lpstr>Slajd 13</vt:lpstr>
      <vt:lpstr>The author in a funny way talked about the origins of her interest in history and contemporary social issues, and  how she knows so much about elderly people ... She noticed that very few are interested in elderly people in our  society.</vt:lpstr>
      <vt:lpstr>Women and war</vt:lpstr>
      <vt:lpstr>The meeting was held in a friendly atmosphere</vt:lpstr>
      <vt:lpstr>The event brought together dozens of students and also representatives of the press and local television</vt:lpstr>
      <vt:lpstr>Slajd 18</vt:lpstr>
      <vt:lpstr>After the meeting writer gave autographs for the attendees.    </vt:lpstr>
      <vt:lpstr>Slajd 20</vt:lpstr>
      <vt:lpstr>Slajd 21</vt:lpstr>
      <vt:lpstr>Thank you for your attention</vt:lpstr>
    </vt:vector>
  </TitlesOfParts>
  <Company>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Spotkanie autorskie z Sylwią Chutnik</dc:title>
  <dc:creator>Nowak</dc:creator>
  <cp:lastModifiedBy>Użytkownik</cp:lastModifiedBy>
  <cp:revision>60</cp:revision>
  <dcterms:created xsi:type="dcterms:W3CDTF">2013-01-25T14:31:39Z</dcterms:created>
  <dcterms:modified xsi:type="dcterms:W3CDTF">2013-03-16T19:49:17Z</dcterms:modified>
</cp:coreProperties>
</file>