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83" r:id="rId4"/>
    <p:sldId id="257" r:id="rId5"/>
    <p:sldId id="284" r:id="rId6"/>
    <p:sldId id="258" r:id="rId7"/>
    <p:sldId id="260" r:id="rId8"/>
    <p:sldId id="261" r:id="rId9"/>
    <p:sldId id="259" r:id="rId10"/>
    <p:sldId id="281" r:id="rId11"/>
    <p:sldId id="280" r:id="rId12"/>
    <p:sldId id="262" r:id="rId13"/>
    <p:sldId id="263" r:id="rId14"/>
    <p:sldId id="264" r:id="rId15"/>
    <p:sldId id="285" r:id="rId16"/>
    <p:sldId id="28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279" r:id="rId31"/>
    <p:sldId id="277" r:id="rId32"/>
    <p:sldId id="287" r:id="rId33"/>
    <p:sldId id="290" r:id="rId34"/>
    <p:sldId id="289" r:id="rId35"/>
    <p:sldId id="291" r:id="rId36"/>
    <p:sldId id="288" r:id="rId37"/>
    <p:sldId id="293" r:id="rId38"/>
    <p:sldId id="292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60"/>
  </p:normalViewPr>
  <p:slideViewPr>
    <p:cSldViewPr>
      <p:cViewPr>
        <p:scale>
          <a:sx n="78" d="100"/>
          <a:sy n="78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6CEC02-BEDD-4C41-A657-F68511D20FDE}" type="datetimeFigureOut">
              <a:rPr lang="pl-PL" smtClean="0"/>
              <a:pPr/>
              <a:t>2013-12-29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6CEC02-BEDD-4C41-A657-F68511D20FDE}" type="datetimeFigureOut">
              <a:rPr lang="pl-PL" smtClean="0"/>
              <a:pPr/>
              <a:t>2013-12-29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6CEC02-BEDD-4C41-A657-F68511D20FDE}" type="datetimeFigureOut">
              <a:rPr lang="pl-PL" smtClean="0"/>
              <a:pPr/>
              <a:t>2013-12-29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mono.pl/Szukaj/polska+modelka" TargetMode="External"/><Relationship Id="rId13" Type="http://schemas.openxmlformats.org/officeDocument/2006/relationships/hyperlink" Target="http://www.kozaczek.pl/plotka.php?id=29230&amp;strona=2" TargetMode="External"/><Relationship Id="rId18" Type="http://schemas.openxmlformats.org/officeDocument/2006/relationships/hyperlink" Target="http://www.plotek.pl/plotek/1,100953,8976185,Widocznie_bielsze_zeby_w_7_dni____Z_blend_a_med_3D.html" TargetMode="External"/><Relationship Id="rId26" Type="http://schemas.openxmlformats.org/officeDocument/2006/relationships/hyperlink" Target="http://www.telix.pl/images/200701/reklama-play_3.jpg" TargetMode="External"/><Relationship Id="rId39" Type="http://schemas.openxmlformats.org/officeDocument/2006/relationships/hyperlink" Target="http://www.kominek.in/2012/10/kominek-tez-kocha-wszystkie-kobiety/" TargetMode="External"/><Relationship Id="rId3" Type="http://schemas.openxmlformats.org/officeDocument/2006/relationships/hyperlink" Target="http://finanse.wp.pl/gid,15669557,kat,1033803,page,3,title,Czarna-lista-Te-reklamy-zbulwersowaly-nas-najbardziej,galeria.html" TargetMode="External"/><Relationship Id="rId21" Type="http://schemas.openxmlformats.org/officeDocument/2006/relationships/hyperlink" Target="http://www.youtube.com/watch?v=1qm9UzaKE3g" TargetMode="External"/><Relationship Id="rId34" Type="http://schemas.openxmlformats.org/officeDocument/2006/relationships/hyperlink" Target="http://blokreklamowy.blogspot.com/2011/05/reklamy-na-granicy-dobrego-smaku.html" TargetMode="External"/><Relationship Id="rId7" Type="http://schemas.openxmlformats.org/officeDocument/2006/relationships/hyperlink" Target="http://www.mmtorun.pl/artykul/kuchnia-rajem-kobiety" TargetMode="External"/><Relationship Id="rId12" Type="http://schemas.openxmlformats.org/officeDocument/2006/relationships/hyperlink" Target="http://zawszetrendy.pl/2013/01/20/Avon-Luxe-luksusowa-szminka-do-ust" TargetMode="External"/><Relationship Id="rId17" Type="http://schemas.openxmlformats.org/officeDocument/2006/relationships/hyperlink" Target="http://www.snobka.pl/tag/Nivea-BB" TargetMode="External"/><Relationship Id="rId25" Type="http://schemas.openxmlformats.org/officeDocument/2006/relationships/hyperlink" Target="http://www.iulotka.pl/ccc.html" TargetMode="External"/><Relationship Id="rId33" Type="http://schemas.openxmlformats.org/officeDocument/2006/relationships/hyperlink" Target="http://www.my-mobile.com.pl/index.php/2012/04/13/mobilking-znika-z-rynku-juz-16-maja/" TargetMode="External"/><Relationship Id="rId38" Type="http://schemas.openxmlformats.org/officeDocument/2006/relationships/hyperlink" Target="http://blokreklamowy.blogspot.com/2011/05/badz-wiecznie-moda.html" TargetMode="External"/><Relationship Id="rId2" Type="http://schemas.openxmlformats.org/officeDocument/2006/relationships/hyperlink" Target="http://finanse.wp.pl/gid,15669557,img,15669641,kat,1033803,page,2,title,Czarna-lista-Te-reklamy-zbulwersowaly-nas-najbardziej,galeria.html?ticaid=111cc8&amp;_ticrsn=5" TargetMode="External"/><Relationship Id="rId16" Type="http://schemas.openxmlformats.org/officeDocument/2006/relationships/hyperlink" Target="http://www.zeberka.pl/art/chcesz-wygrac-zestawy-marki-vichy-23359" TargetMode="External"/><Relationship Id="rId20" Type="http://schemas.openxmlformats.org/officeDocument/2006/relationships/hyperlink" Target="http://www.youtube.com/watch?v=BIVgGdHPY-k" TargetMode="External"/><Relationship Id="rId29" Type="http://schemas.openxmlformats.org/officeDocument/2006/relationships/hyperlink" Target="http://wyborcza.biz/biznes/1,100896,11698248,H_M_przeprasza_za__kontrowersyjna__reklame_z_nadmierni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ychalska.com/robie-dobrze-i-leze-idealnie-czyli-skojarzenia-jezykowe-w-reklamie,1837.html" TargetMode="External"/><Relationship Id="rId11" Type="http://schemas.openxmlformats.org/officeDocument/2006/relationships/hyperlink" Target="http://beauty.blog.nl/hem/2013/08/10/hemelse-geur-voor-hem" TargetMode="External"/><Relationship Id="rId24" Type="http://schemas.openxmlformats.org/officeDocument/2006/relationships/hyperlink" Target="http://www.signs.pl/artykul.php?sid=7005&amp;fo=1" TargetMode="External"/><Relationship Id="rId32" Type="http://schemas.openxmlformats.org/officeDocument/2006/relationships/hyperlink" Target="http://inwestycje.pl/biznes/mobilking_sprzedany;58530;0.html" TargetMode="External"/><Relationship Id="rId37" Type="http://schemas.openxmlformats.org/officeDocument/2006/relationships/hyperlink" Target="http://www.twojewiadomosci.com.pl/content/rozpie%C5%9B%C4%87-swoje-cia%C5%82o-na-wiosn%C4%99-z-kosmetykami" TargetMode="External"/><Relationship Id="rId40" Type="http://schemas.openxmlformats.org/officeDocument/2006/relationships/hyperlink" Target="http://forum.gazeta.pl/forum/w,16,139342891,,Adrian_kocha_wszystkie_kobiety.html?v=2" TargetMode="External"/><Relationship Id="rId5" Type="http://schemas.openxmlformats.org/officeDocument/2006/relationships/hyperlink" Target="http://www.youtube.com/watch?v=czW6fgC77w8" TargetMode="External"/><Relationship Id="rId15" Type="http://schemas.openxmlformats.org/officeDocument/2006/relationships/hyperlink" Target="http://www.papilot.pl/konkursy/13919/KONKURS-Wygraj-jeden-z-10-zestawow-kosmetykow-Pantene-ProV-Zdrowy-Kolor.html" TargetMode="External"/><Relationship Id="rId23" Type="http://schemas.openxmlformats.org/officeDocument/2006/relationships/hyperlink" Target="http://www.unilever.pl/nasze-produkty/srodki-czystosci/Domestos.aspx" TargetMode="External"/><Relationship Id="rId28" Type="http://schemas.openxmlformats.org/officeDocument/2006/relationships/hyperlink" Target="http://gsmonline.pl/artykuly/najlepsze-warunki-w-simplusie" TargetMode="External"/><Relationship Id="rId36" Type="http://schemas.openxmlformats.org/officeDocument/2006/relationships/hyperlink" Target="http://goshakusper.com/wp-content/uploads/2013/02/gosha.pomiar.jpg" TargetMode="External"/><Relationship Id="rId10" Type="http://schemas.openxmlformats.org/officeDocument/2006/relationships/hyperlink" Target="http://billbordowy.blox.pl/2008/04/Obuchem-w-siekiere.html" TargetMode="External"/><Relationship Id="rId19" Type="http://schemas.openxmlformats.org/officeDocument/2006/relationships/hyperlink" Target="http://www.dettlaff.com.pl/prodCatView,32,produkty,PL" TargetMode="External"/><Relationship Id="rId31" Type="http://schemas.openxmlformats.org/officeDocument/2006/relationships/hyperlink" Target="http://www.familie.pl/Forum-5-176/m650096-1,Kolejna-reklama-ponizajaca-kobiety-Czy-protest-jest-wg-Was-sluszny.html" TargetMode="External"/><Relationship Id="rId4" Type="http://schemas.openxmlformats.org/officeDocument/2006/relationships/hyperlink" Target="http://finanse.wp.pl/gid,15669557,kat,1033803,page,4,title,Czarna-lista-Te-reklamy-zbulwersowaly-nas-najbardziej,galeria.html" TargetMode="External"/><Relationship Id="rId9" Type="http://schemas.openxmlformats.org/officeDocument/2006/relationships/hyperlink" Target="http://zajawkowo.pinger.pl/m/7071515" TargetMode="External"/><Relationship Id="rId14" Type="http://schemas.openxmlformats.org/officeDocument/2006/relationships/hyperlink" Target="http://3.bp.blogspot.com/-PnuXhXe4D78/URU2OgBLS5I/AAAAAAAAEOA/N0vLviYw-so/s1600/284995_169084243163436_115995545138973_379796_6619111_n.jpg" TargetMode="External"/><Relationship Id="rId22" Type="http://schemas.openxmlformats.org/officeDocument/2006/relationships/hyperlink" Target="http://www.youtube.com/watch?v=yfoSz6cPGc8" TargetMode="External"/><Relationship Id="rId27" Type="http://schemas.openxmlformats.org/officeDocument/2006/relationships/hyperlink" Target="http://www.telix.pl/artykul/odwazny-zart-play-promujacy-tylko-sim--aktualizacja--3,46610.html" TargetMode="External"/><Relationship Id="rId30" Type="http://schemas.openxmlformats.org/officeDocument/2006/relationships/hyperlink" Target="http://kobieta.gazeta.pl/kobieta/56,133282,13958137,Naga_prawda,,4.html" TargetMode="External"/><Relationship Id="rId35" Type="http://schemas.openxmlformats.org/officeDocument/2006/relationships/hyperlink" Target="http://www.mysleinaczej.pl/index.php?option=com_content&amp;view=article&amp;id=97:jak-skutecznie-i-szybko-sprzeda-nieruchomo&amp;catid=43:nieruchomosci&amp;Itemid=64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b="1" i="1" dirty="0" smtClean="0"/>
          </a:p>
          <a:p>
            <a:pPr algn="ctr">
              <a:buNone/>
            </a:pPr>
            <a:endParaRPr lang="pl-PL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pl-PL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pl-PL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pl-PL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</a:t>
            </a:r>
            <a:r>
              <a:rPr lang="pl-PL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School</a:t>
            </a:r>
            <a:r>
              <a:rPr lang="pl-PL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factory</a:t>
            </a:r>
            <a:r>
              <a:rPr lang="pl-PL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pl-PL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initiatives-equal</a:t>
            </a:r>
            <a:r>
              <a:rPr lang="pl-PL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citizenship</a:t>
            </a:r>
            <a:r>
              <a:rPr lang="pl-PL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pl-PL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835696" y="1556792"/>
            <a:ext cx="56166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Comenius</a:t>
            </a:r>
            <a:r>
              <a:rPr lang="en-US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otow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28799"/>
            <a:ext cx="3960440" cy="3115129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„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Mother</a:t>
            </a:r>
            <a:r>
              <a:rPr lang="pl-PL" dirty="0" smtClean="0"/>
              <a:t>” </a:t>
            </a:r>
            <a:r>
              <a:rPr lang="pl-PL" dirty="0" err="1" smtClean="0"/>
              <a:t>stereotype</a:t>
            </a:r>
            <a:endParaRPr lang="pl-PL" dirty="0"/>
          </a:p>
        </p:txBody>
      </p:sp>
      <p:pic>
        <p:nvPicPr>
          <p:cNvPr id="5" name="Obraz 4" descr="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0837" y="3038128"/>
            <a:ext cx="5093163" cy="3819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475656" y="2132856"/>
            <a:ext cx="6563072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a)</a:t>
            </a:r>
            <a:r>
              <a:rPr lang="en-US" dirty="0" smtClean="0"/>
              <a:t> woman shown from the perspective of a naked body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b) modern </a:t>
            </a:r>
            <a:r>
              <a:rPr lang="pl-PL" dirty="0" err="1" smtClean="0"/>
              <a:t>woman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c) </a:t>
            </a:r>
            <a:r>
              <a:rPr lang="pl-PL" dirty="0" err="1" smtClean="0"/>
              <a:t>woman</a:t>
            </a:r>
            <a:r>
              <a:rPr lang="pl-PL" dirty="0" smtClean="0"/>
              <a:t> - lady of </a:t>
            </a:r>
            <a:r>
              <a:rPr lang="pl-PL" dirty="0" err="1" smtClean="0"/>
              <a:t>the</a:t>
            </a:r>
            <a:r>
              <a:rPr lang="pl-PL" dirty="0" smtClean="0"/>
              <a:t> house</a:t>
            </a:r>
            <a:br>
              <a:rPr lang="pl-PL" dirty="0" smtClean="0"/>
            </a:br>
            <a:r>
              <a:rPr lang="pl-PL" dirty="0" smtClean="0"/>
              <a:t>d) </a:t>
            </a:r>
            <a:r>
              <a:rPr lang="pl-PL" dirty="0" err="1" smtClean="0"/>
              <a:t>woman</a:t>
            </a:r>
            <a:r>
              <a:rPr lang="pl-PL" dirty="0" smtClean="0"/>
              <a:t> – </a:t>
            </a:r>
            <a:r>
              <a:rPr lang="pl-PL" dirty="0" err="1" smtClean="0"/>
              <a:t>personality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0109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Images of women used in </a:t>
            </a:r>
            <a:r>
              <a:rPr lang="en-US" sz="3200" dirty="0" err="1" smtClean="0"/>
              <a:t>advertis</a:t>
            </a:r>
            <a:r>
              <a:rPr lang="pl-PL" sz="3200" dirty="0" err="1" smtClean="0"/>
              <a:t>ements</a:t>
            </a:r>
            <a:endParaRPr lang="pl-PL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lad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4572000" cy="197358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Woman in adverts for products for men</a:t>
            </a:r>
            <a:endParaRPr lang="pl-PL" sz="3200" dirty="0">
              <a:effectLst/>
            </a:endParaRPr>
          </a:p>
        </p:txBody>
      </p:sp>
      <p:pic>
        <p:nvPicPr>
          <p:cNvPr id="5" name="Obraz 4" descr="z12679121Q,Reklama-blachodachow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861048"/>
            <a:ext cx="4724400" cy="214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f96a7eff07000201bc4c2391e3219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673302" cy="318257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Woman in adverts for products for men</a:t>
            </a:r>
            <a:endParaRPr lang="pl-PL" sz="3200" dirty="0">
              <a:effectLst/>
            </a:endParaRPr>
          </a:p>
        </p:txBody>
      </p:sp>
      <p:pic>
        <p:nvPicPr>
          <p:cNvPr id="5" name="Obraz 4" descr="6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05064"/>
            <a:ext cx="4699775" cy="272754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403648" y="55892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Reklamy AXE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Woman in adverts for products for men</a:t>
            </a:r>
            <a:endParaRPr lang="pl-PL" sz="3200" dirty="0">
              <a:effectLst/>
            </a:endParaRPr>
          </a:p>
        </p:txBody>
      </p:sp>
      <p:pic>
        <p:nvPicPr>
          <p:cNvPr id="6" name="Symbol zastępczy zawartości 5" descr="axe_vice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060848"/>
            <a:ext cx="4960779" cy="3125291"/>
          </a:xfrm>
        </p:spPr>
      </p:pic>
      <p:pic>
        <p:nvPicPr>
          <p:cNvPr id="7" name="Obraz 6" descr="beznazw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772816"/>
            <a:ext cx="3459946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ladz_po_karkow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764"/>
          <a:stretch>
            <a:fillRect/>
          </a:stretch>
        </p:blipFill>
        <p:spPr>
          <a:xfrm>
            <a:off x="899592" y="1844824"/>
            <a:ext cx="7128792" cy="482453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9024" y="260648"/>
            <a:ext cx="8784976" cy="149817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</a:t>
            </a:r>
            <a:r>
              <a:rPr lang="pl-PL" sz="3200" dirty="0" smtClean="0"/>
              <a:t>”F</a:t>
            </a:r>
            <a:r>
              <a:rPr lang="en-US" sz="3200" dirty="0" err="1" smtClean="0"/>
              <a:t>ragmentation</a:t>
            </a:r>
            <a:r>
              <a:rPr lang="en-US" sz="3200" dirty="0" smtClean="0"/>
              <a:t> of the female body is one of the most objectifying phenomena of contemporary culture</a:t>
            </a:r>
            <a:r>
              <a:rPr lang="pl-PL" sz="3200" dirty="0" smtClean="0"/>
              <a:t>”</a:t>
            </a:r>
            <a:br>
              <a:rPr lang="pl-PL" sz="3200" dirty="0" smtClean="0"/>
            </a:br>
            <a:r>
              <a:rPr lang="pl-PL" sz="3200" dirty="0" smtClean="0"/>
              <a:t>                                               Zbyszko Melosik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86409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F</a:t>
            </a:r>
            <a:r>
              <a:rPr lang="en-US" sz="3200" dirty="0" err="1" smtClean="0"/>
              <a:t>ragmentation</a:t>
            </a:r>
            <a:r>
              <a:rPr lang="en-US" sz="3200" dirty="0" smtClean="0"/>
              <a:t> of the female body</a:t>
            </a:r>
            <a:endParaRPr lang="pl-PL" sz="3200" dirty="0"/>
          </a:p>
        </p:txBody>
      </p:sp>
      <p:pic>
        <p:nvPicPr>
          <p:cNvPr id="9" name="Symbol zastępczy zawartości 8" descr="gosha_pomia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963784"/>
            <a:ext cx="4328120" cy="5894216"/>
          </a:xfrm>
        </p:spPr>
      </p:pic>
      <p:sp>
        <p:nvSpPr>
          <p:cNvPr id="10" name="pole tekstowe 9"/>
          <p:cNvSpPr txBox="1"/>
          <p:nvPr/>
        </p:nvSpPr>
        <p:spPr>
          <a:xfrm>
            <a:off x="6084168" y="14847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hair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012160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breasts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364088" y="45091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legs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483768" y="33569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bottom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835696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</a:t>
            </a:r>
            <a:r>
              <a:rPr lang="pl-PL" dirty="0" err="1" smtClean="0"/>
              <a:t>lips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979712" y="13407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</a:t>
            </a:r>
            <a:r>
              <a:rPr lang="pl-PL" dirty="0" err="1" smtClean="0"/>
              <a:t>eyes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652120" y="5929330"/>
            <a:ext cx="3634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And </a:t>
            </a:r>
            <a:r>
              <a:rPr lang="pl-PL" sz="2400" dirty="0" err="1" smtClean="0"/>
              <a:t>where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rest</a:t>
            </a:r>
            <a:r>
              <a:rPr lang="pl-PL" sz="2400" dirty="0" smtClean="0"/>
              <a:t>….?!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824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717032"/>
            <a:ext cx="4838700" cy="27051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F</a:t>
            </a:r>
            <a:r>
              <a:rPr lang="en-US" sz="3200" dirty="0" err="1" smtClean="0"/>
              <a:t>ragmentation</a:t>
            </a:r>
            <a:r>
              <a:rPr lang="en-US" sz="3200" dirty="0" smtClean="0"/>
              <a:t> of the female body </a:t>
            </a:r>
            <a:r>
              <a:rPr lang="pl-PL" sz="3200" dirty="0" smtClean="0">
                <a:effectLst/>
              </a:rPr>
              <a:t/>
            </a:r>
            <a:br>
              <a:rPr lang="pl-PL" sz="3200" dirty="0" smtClean="0">
                <a:effectLst/>
              </a:rPr>
            </a:br>
            <a:r>
              <a:rPr lang="pl-PL" sz="3200" dirty="0" smtClean="0">
                <a:effectLst/>
              </a:rPr>
              <a:t>LIPS</a:t>
            </a:r>
            <a:endParaRPr lang="pl-PL" sz="3200" dirty="0">
              <a:effectLst/>
            </a:endParaRPr>
          </a:p>
        </p:txBody>
      </p:sp>
      <p:pic>
        <p:nvPicPr>
          <p:cNvPr id="5" name="Obraz 4" descr="20130120_lux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4876800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ntene-prov-zdrowy-kolor-38133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383280"/>
            <a:ext cx="5029200" cy="3474720"/>
          </a:xfrm>
          <a:prstGeom prst="rect">
            <a:avLst/>
          </a:prstGeom>
        </p:spPr>
      </p:pic>
      <p:pic>
        <p:nvPicPr>
          <p:cNvPr id="4" name="Symbol zastępczy zawartości 3" descr="284995_169084243163436_115995545138973_379796_6619111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4876800" cy="355092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F</a:t>
            </a:r>
            <a:r>
              <a:rPr lang="en-US" sz="3200" dirty="0" err="1" smtClean="0"/>
              <a:t>ragmentation</a:t>
            </a:r>
            <a:r>
              <a:rPr lang="en-US" sz="3200" dirty="0" smtClean="0"/>
              <a:t> of the female body</a:t>
            </a:r>
            <a:endParaRPr lang="pl-PL" sz="3200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9632" y="55172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LONG HAIR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932040" y="191683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BIG EYES AND LONG LASHES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konkurs-vichy-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1196752"/>
            <a:ext cx="5246074" cy="3494492"/>
          </a:xfrm>
          <a:prstGeom prst="rect">
            <a:avLst/>
          </a:prstGeom>
        </p:spPr>
      </p:pic>
      <p:pic>
        <p:nvPicPr>
          <p:cNvPr id="4" name="Symbol zastępczy zawartości 3" descr="3c97374b420ebdcb2cc3564466b3d48dcf59d2a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57600" y="3454400"/>
            <a:ext cx="5486400" cy="34036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F</a:t>
            </a:r>
            <a:r>
              <a:rPr lang="en-US" sz="3200" dirty="0" err="1" smtClean="0"/>
              <a:t>ragmentation</a:t>
            </a:r>
            <a:r>
              <a:rPr lang="en-US" sz="3200" dirty="0" smtClean="0"/>
              <a:t> of the female body</a:t>
            </a:r>
            <a:endParaRPr lang="pl-PL" sz="3200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084168" y="21328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VELVET SKIN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27784" y="1988840"/>
            <a:ext cx="6046440" cy="2313602"/>
          </a:xfrm>
        </p:spPr>
        <p:txBody>
          <a:bodyPr>
            <a:norm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image</a:t>
            </a:r>
            <a:r>
              <a:rPr lang="pl-PL" dirty="0" smtClean="0"/>
              <a:t> of </a:t>
            </a:r>
            <a:r>
              <a:rPr lang="pl-PL" dirty="0" err="1" smtClean="0"/>
              <a:t>women</a:t>
            </a:r>
            <a:r>
              <a:rPr lang="pl-PL" dirty="0" smtClean="0"/>
              <a:t> </a:t>
            </a:r>
            <a:r>
              <a:rPr lang="pl-PL" dirty="0" err="1" smtClean="0"/>
              <a:t>popularized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advertisements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23928" y="450912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 smtClean="0"/>
              <a:t>Adrianna Sadkowska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_s_produkt_vee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573016"/>
            <a:ext cx="5152980" cy="307947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Fragmentation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female</a:t>
            </a:r>
            <a:r>
              <a:rPr lang="pl-PL" dirty="0" smtClean="0"/>
              <a:t> body</a:t>
            </a:r>
            <a:endParaRPr lang="pl-PL" dirty="0"/>
          </a:p>
        </p:txBody>
      </p:sp>
      <p:pic>
        <p:nvPicPr>
          <p:cNvPr id="5" name="Obraz 4" descr="z8976036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4464496" cy="278758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71600" y="51571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LONG LEGS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508104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WITHE TEETH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844770"/>
            <a:ext cx="4320480" cy="301323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effectLst/>
              </a:rPr>
              <a:t>Modern </a:t>
            </a:r>
            <a:r>
              <a:rPr lang="pl-PL" sz="3200" dirty="0" err="1" smtClean="0">
                <a:effectLst/>
              </a:rPr>
              <a:t>woman</a:t>
            </a:r>
            <a:endParaRPr lang="pl-PL" sz="3200" dirty="0">
              <a:effectLst/>
            </a:endParaRPr>
          </a:p>
        </p:txBody>
      </p:sp>
      <p:pic>
        <p:nvPicPr>
          <p:cNvPr id="5" name="Obraz 4" descr="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4392488" cy="329436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076056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O.B. </a:t>
            </a:r>
            <a:r>
              <a:rPr lang="pl-PL" dirty="0" err="1" smtClean="0"/>
              <a:t>Tampons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691680" y="55172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Always</a:t>
            </a:r>
            <a:r>
              <a:rPr lang="pl-PL" dirty="0" smtClean="0"/>
              <a:t> </a:t>
            </a:r>
            <a:r>
              <a:rPr lang="pl-PL" dirty="0" err="1" smtClean="0"/>
              <a:t>sanitary</a:t>
            </a:r>
            <a:r>
              <a:rPr lang="pl-PL" dirty="0" smtClean="0"/>
              <a:t> </a:t>
            </a:r>
            <a:r>
              <a:rPr lang="pl-PL" dirty="0" err="1" smtClean="0"/>
              <a:t>pads</a:t>
            </a:r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omestos-opt_tcm74-2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5969084" cy="129614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effectLst/>
              </a:rPr>
              <a:t> </a:t>
            </a:r>
            <a:r>
              <a:rPr lang="pl-PL" sz="3600" dirty="0" err="1" smtClean="0"/>
              <a:t>Woman</a:t>
            </a:r>
            <a:r>
              <a:rPr lang="pl-PL" sz="3600" dirty="0" smtClean="0"/>
              <a:t> - lady of </a:t>
            </a:r>
            <a:r>
              <a:rPr lang="pl-PL" sz="3600" dirty="0" err="1" smtClean="0"/>
              <a:t>the</a:t>
            </a:r>
            <a:r>
              <a:rPr lang="pl-PL" sz="3600" dirty="0" smtClean="0"/>
              <a:t> house</a:t>
            </a:r>
            <a:endParaRPr lang="pl-PL" sz="3600" dirty="0">
              <a:effectLst/>
            </a:endParaRPr>
          </a:p>
        </p:txBody>
      </p:sp>
      <p:pic>
        <p:nvPicPr>
          <p:cNvPr id="5" name="Obraz 4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01008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dry_reklama_Toffifee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480720" cy="486054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 smtClean="0">
                <a:effectLst/>
              </a:rPr>
              <a:t>Woman</a:t>
            </a:r>
            <a:r>
              <a:rPr lang="pl-PL" sz="3600" dirty="0" smtClean="0">
                <a:effectLst/>
              </a:rPr>
              <a:t> </a:t>
            </a:r>
            <a:r>
              <a:rPr lang="pl-PL" sz="3600" dirty="0" err="1" smtClean="0">
                <a:effectLst/>
              </a:rPr>
              <a:t>without</a:t>
            </a:r>
            <a:r>
              <a:rPr lang="pl-PL" sz="3600" dirty="0" smtClean="0">
                <a:effectLst/>
              </a:rPr>
              <a:t> a hobby</a:t>
            </a:r>
            <a:endParaRPr lang="pl-PL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5760640" cy="432048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</a:rPr>
              <a:t>The stereotype of separateness</a:t>
            </a:r>
            <a:r>
              <a:rPr lang="pl-PL" sz="3200" dirty="0" smtClean="0">
                <a:effectLst/>
              </a:rPr>
              <a:t> of </a:t>
            </a:r>
            <a:r>
              <a:rPr lang="en-US" sz="3200" dirty="0" smtClean="0">
                <a:effectLst/>
              </a:rPr>
              <a:t>the female world</a:t>
            </a:r>
            <a:r>
              <a:rPr lang="pl-PL" sz="3200" dirty="0" smtClean="0">
                <a:effectLst/>
              </a:rPr>
              <a:t> -</a:t>
            </a:r>
            <a:r>
              <a:rPr lang="en-US" sz="3200" dirty="0" smtClean="0">
                <a:effectLst/>
              </a:rPr>
              <a:t> "Between us girls</a:t>
            </a:r>
            <a:r>
              <a:rPr lang="pl-PL" sz="3200" dirty="0" smtClean="0">
                <a:effectLst/>
              </a:rPr>
              <a:t>”</a:t>
            </a:r>
            <a:endParaRPr lang="pl-PL" sz="3200" dirty="0">
              <a:effectLst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88024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dirty="0" err="1" smtClean="0"/>
              <a:t>Perwoll</a:t>
            </a:r>
            <a:r>
              <a:rPr lang="pl-PL" dirty="0" smtClean="0"/>
              <a:t> </a:t>
            </a:r>
            <a:r>
              <a:rPr lang="pl-PL" dirty="0" err="1" smtClean="0"/>
              <a:t>advertisement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_CCC_gazetka32540_2012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974"/>
          <a:stretch>
            <a:fillRect/>
          </a:stretch>
        </p:blipFill>
        <p:spPr>
          <a:xfrm>
            <a:off x="2555776" y="1878681"/>
            <a:ext cx="3960440" cy="4979319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err="1" smtClean="0">
                <a:effectLst/>
              </a:rPr>
              <a:t>Woman</a:t>
            </a:r>
            <a:r>
              <a:rPr lang="pl-PL" sz="3600" dirty="0" smtClean="0">
                <a:effectLst/>
              </a:rPr>
              <a:t> - a </a:t>
            </a:r>
            <a:r>
              <a:rPr lang="pl-PL" sz="3600" dirty="0" err="1" smtClean="0">
                <a:effectLst/>
              </a:rPr>
              <a:t>personality</a:t>
            </a:r>
            <a:r>
              <a:rPr lang="pl-PL" sz="3600" dirty="0" smtClean="0">
                <a:effectLst/>
              </a:rPr>
              <a:t/>
            </a:r>
            <a:br>
              <a:rPr lang="pl-PL" sz="3600" dirty="0" smtClean="0">
                <a:effectLst/>
              </a:rPr>
            </a:br>
            <a:r>
              <a:rPr lang="pl-PL" sz="3600" dirty="0" smtClean="0">
                <a:effectLst/>
              </a:rPr>
              <a:t>(an </a:t>
            </a:r>
            <a:r>
              <a:rPr lang="pl-PL" sz="3600" dirty="0" err="1" smtClean="0">
                <a:effectLst/>
              </a:rPr>
              <a:t>unattainable</a:t>
            </a:r>
            <a:r>
              <a:rPr lang="pl-PL" sz="3600" dirty="0" smtClean="0">
                <a:effectLst/>
              </a:rPr>
              <a:t> </a:t>
            </a:r>
            <a:r>
              <a:rPr lang="pl-PL" sz="3600" dirty="0" err="1" smtClean="0">
                <a:effectLst/>
              </a:rPr>
              <a:t>ideal</a:t>
            </a:r>
            <a:r>
              <a:rPr lang="pl-PL" sz="3600" dirty="0" smtClean="0">
                <a:effectLst/>
              </a:rPr>
              <a:t>)</a:t>
            </a:r>
            <a:endParaRPr lang="pl-PL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6077731" cy="324036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 smtClean="0"/>
              <a:t>Sexist</a:t>
            </a:r>
            <a:r>
              <a:rPr lang="pl-PL" sz="3600" dirty="0" smtClean="0"/>
              <a:t> </a:t>
            </a:r>
            <a:r>
              <a:rPr lang="pl-PL" sz="3600" dirty="0" err="1" smtClean="0"/>
              <a:t>advertisements</a:t>
            </a:r>
            <a:endParaRPr lang="pl-PL" sz="3600" dirty="0">
              <a:effectLst/>
            </a:endParaRPr>
          </a:p>
        </p:txBody>
      </p:sp>
      <p:pic>
        <p:nvPicPr>
          <p:cNvPr id="5" name="Obraz 4" descr="9_reklama-toshi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666744"/>
            <a:ext cx="5486400" cy="3191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77830cd6ccf7461443502adfb173ae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847068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 smtClean="0"/>
              <a:t>Sexist</a:t>
            </a:r>
            <a:r>
              <a:rPr lang="pl-PL" sz="3600" dirty="0" smtClean="0"/>
              <a:t> </a:t>
            </a:r>
            <a:r>
              <a:rPr lang="pl-PL" sz="3600" dirty="0" err="1" smtClean="0"/>
              <a:t>advertisements</a:t>
            </a:r>
            <a:endParaRPr lang="pl-PL" sz="3600" dirty="0">
              <a:effectLst/>
            </a:endParaRPr>
          </a:p>
        </p:txBody>
      </p:sp>
      <p:pic>
        <p:nvPicPr>
          <p:cNvPr id="5" name="Obraz 4" descr="7534232142_79345aa0fd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3933066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 smtClean="0"/>
              <a:t>Sexist</a:t>
            </a:r>
            <a:r>
              <a:rPr lang="pl-PL" sz="3600" dirty="0" smtClean="0"/>
              <a:t> </a:t>
            </a:r>
            <a:r>
              <a:rPr lang="pl-PL" sz="3600" dirty="0" err="1" smtClean="0"/>
              <a:t>advertisements</a:t>
            </a:r>
            <a:endParaRPr lang="pl-PL" sz="3600" dirty="0">
              <a:effectLst/>
            </a:endParaRPr>
          </a:p>
        </p:txBody>
      </p:sp>
      <p:pic>
        <p:nvPicPr>
          <p:cNvPr id="6" name="Symbol zastępczy zawartości 5" descr="art252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06240" y="2996952"/>
            <a:ext cx="4937760" cy="3703320"/>
          </a:xfrm>
        </p:spPr>
      </p:pic>
      <p:pic>
        <p:nvPicPr>
          <p:cNvPr id="8" name="Obraz 7" descr="z11698206Q,Kontrowersyjna-reklama-H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4608512" cy="290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implus_reklama_01_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284984"/>
            <a:ext cx="3984120" cy="331601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 smtClean="0"/>
              <a:t>Sexist</a:t>
            </a:r>
            <a:r>
              <a:rPr lang="pl-PL" sz="3600" dirty="0" smtClean="0"/>
              <a:t> </a:t>
            </a:r>
            <a:r>
              <a:rPr lang="pl-PL" sz="3600" dirty="0" err="1" smtClean="0"/>
              <a:t>advertisements</a:t>
            </a:r>
            <a:endParaRPr lang="pl-PL" sz="3600" dirty="0">
              <a:effectLst/>
            </a:endParaRPr>
          </a:p>
        </p:txBody>
      </p:sp>
      <p:pic>
        <p:nvPicPr>
          <p:cNvPr id="5" name="Obraz 4" descr="simplus-dziewczy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4166736" cy="366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098571"/>
          </a:xfrm>
        </p:spPr>
        <p:txBody>
          <a:bodyPr>
            <a:normAutofit fontScale="92500" lnSpcReduction="20000"/>
          </a:bodyPr>
          <a:lstStyle/>
          <a:p>
            <a:r>
              <a:rPr lang="pl-PL" dirty="0" err="1" smtClean="0"/>
              <a:t>Advertisement</a:t>
            </a:r>
            <a:r>
              <a:rPr lang="pl-PL" dirty="0" smtClean="0"/>
              <a:t> </a:t>
            </a:r>
            <a:r>
              <a:rPr lang="pl-PL" dirty="0" err="1" smtClean="0"/>
              <a:t>scheme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Advertisements</a:t>
            </a:r>
            <a:r>
              <a:rPr lang="pl-PL" dirty="0" smtClean="0"/>
              <a:t> </a:t>
            </a:r>
            <a:r>
              <a:rPr lang="en-US" dirty="0" smtClean="0"/>
              <a:t>most complain</a:t>
            </a:r>
            <a:r>
              <a:rPr lang="pl-PL" dirty="0" err="1" smtClean="0"/>
              <a:t>ed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en-US" dirty="0" smtClean="0"/>
              <a:t> in 2012</a:t>
            </a:r>
            <a:r>
              <a:rPr lang="pl-PL" dirty="0" smtClean="0"/>
              <a:t>,</a:t>
            </a:r>
          </a:p>
          <a:p>
            <a:r>
              <a:rPr lang="pl-PL" dirty="0" smtClean="0"/>
              <a:t>„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Mother</a:t>
            </a:r>
            <a:r>
              <a:rPr lang="pl-PL" dirty="0" smtClean="0"/>
              <a:t>” </a:t>
            </a:r>
            <a:r>
              <a:rPr lang="pl-PL" dirty="0" err="1" smtClean="0"/>
              <a:t>stereotype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advertisements</a:t>
            </a:r>
            <a:r>
              <a:rPr lang="pl-PL" dirty="0" smtClean="0"/>
              <a:t>,</a:t>
            </a:r>
          </a:p>
          <a:p>
            <a:r>
              <a:rPr lang="en-US" dirty="0" smtClean="0"/>
              <a:t>Images of women used in </a:t>
            </a:r>
            <a:r>
              <a:rPr lang="en-US" dirty="0" err="1" smtClean="0"/>
              <a:t>advertis</a:t>
            </a:r>
            <a:r>
              <a:rPr lang="pl-PL" dirty="0" err="1" smtClean="0"/>
              <a:t>ements</a:t>
            </a:r>
            <a:r>
              <a:rPr lang="pl-PL" dirty="0" smtClean="0"/>
              <a:t>:</a:t>
            </a:r>
            <a:br>
              <a:rPr lang="pl-PL" dirty="0" smtClean="0"/>
            </a:br>
            <a:r>
              <a:rPr lang="pl-PL" dirty="0" smtClean="0"/>
              <a:t>a)</a:t>
            </a:r>
            <a:r>
              <a:rPr lang="en-US" dirty="0" smtClean="0"/>
              <a:t> woman shown from the perspective of a naked body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-</a:t>
            </a:r>
            <a:r>
              <a:rPr lang="en-US" dirty="0" smtClean="0"/>
              <a:t> </a:t>
            </a:r>
            <a:r>
              <a:rPr lang="pl-PL" dirty="0" smtClean="0"/>
              <a:t>w</a:t>
            </a:r>
            <a:r>
              <a:rPr lang="en-US" dirty="0" err="1" smtClean="0"/>
              <a:t>oman</a:t>
            </a:r>
            <a:r>
              <a:rPr lang="en-US" dirty="0" smtClean="0"/>
              <a:t> in advert</a:t>
            </a:r>
            <a:r>
              <a:rPr lang="pl-PL" dirty="0" err="1" smtClean="0"/>
              <a:t>isements</a:t>
            </a:r>
            <a:r>
              <a:rPr lang="en-US" dirty="0" smtClean="0"/>
              <a:t> for products for men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b) </a:t>
            </a:r>
            <a:r>
              <a:rPr lang="en-US" dirty="0" smtClean="0"/>
              <a:t>fragmentation of the female body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c) modern </a:t>
            </a:r>
            <a:r>
              <a:rPr lang="pl-PL" dirty="0" err="1" smtClean="0"/>
              <a:t>woman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d) </a:t>
            </a:r>
            <a:r>
              <a:rPr lang="pl-PL" dirty="0" err="1" smtClean="0"/>
              <a:t>woman</a:t>
            </a:r>
            <a:r>
              <a:rPr lang="pl-PL" dirty="0" smtClean="0"/>
              <a:t> - lady of </a:t>
            </a:r>
            <a:r>
              <a:rPr lang="pl-PL" dirty="0" err="1" smtClean="0"/>
              <a:t>the</a:t>
            </a:r>
            <a:r>
              <a:rPr lang="pl-PL" dirty="0" smtClean="0"/>
              <a:t> house,</a:t>
            </a:r>
            <a:br>
              <a:rPr lang="pl-PL" dirty="0" smtClean="0"/>
            </a:br>
            <a:r>
              <a:rPr lang="pl-PL" dirty="0" smtClean="0"/>
              <a:t>e) </a:t>
            </a:r>
            <a:r>
              <a:rPr lang="pl-PL" dirty="0" err="1" smtClean="0"/>
              <a:t>woman</a:t>
            </a:r>
            <a:r>
              <a:rPr lang="pl-PL" dirty="0" smtClean="0"/>
              <a:t> - </a:t>
            </a:r>
            <a:r>
              <a:rPr lang="pl-PL" dirty="0" err="1" smtClean="0"/>
              <a:t>personality</a:t>
            </a:r>
            <a:r>
              <a:rPr lang="pl-PL" dirty="0" smtClean="0"/>
              <a:t>,</a:t>
            </a:r>
          </a:p>
          <a:p>
            <a:r>
              <a:rPr lang="pl-PL" dirty="0" err="1" smtClean="0"/>
              <a:t>Sexist</a:t>
            </a:r>
            <a:r>
              <a:rPr lang="pl-PL" dirty="0" smtClean="0"/>
              <a:t> </a:t>
            </a:r>
            <a:r>
              <a:rPr lang="pl-PL" dirty="0" err="1" smtClean="0"/>
              <a:t>advertisements</a:t>
            </a:r>
            <a:r>
              <a:rPr lang="pl-PL" dirty="0" smtClean="0"/>
              <a:t>,</a:t>
            </a:r>
          </a:p>
          <a:p>
            <a:r>
              <a:rPr lang="pl-PL" dirty="0" smtClean="0"/>
              <a:t>Natural </a:t>
            </a:r>
            <a:r>
              <a:rPr lang="pl-PL" dirty="0" err="1" smtClean="0"/>
              <a:t>woman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advertisements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err="1" smtClean="0"/>
              <a:t>Table</a:t>
            </a:r>
            <a:r>
              <a:rPr lang="pl-PL" dirty="0" smtClean="0"/>
              <a:t> of </a:t>
            </a:r>
            <a:r>
              <a:rPr lang="pl-PL" dirty="0" err="1" smtClean="0"/>
              <a:t>contents</a:t>
            </a:r>
            <a:r>
              <a:rPr lang="pl-PL" dirty="0" smtClean="0"/>
              <a:t>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rawkozaliczyszzapierwszymraz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6350000" cy="36449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 smtClean="0"/>
              <a:t>Sexist</a:t>
            </a:r>
            <a:r>
              <a:rPr lang="pl-PL" sz="3600" dirty="0" smtClean="0"/>
              <a:t> </a:t>
            </a:r>
            <a:r>
              <a:rPr lang="pl-PL" sz="3600" dirty="0" err="1" smtClean="0"/>
              <a:t>advertisements</a:t>
            </a:r>
            <a:endParaRPr lang="pl-PL" sz="3600" dirty="0">
              <a:effectLst/>
            </a:endParaRPr>
          </a:p>
        </p:txBody>
      </p:sp>
      <p:pic>
        <p:nvPicPr>
          <p:cNvPr id="5" name="Obraz 4" descr="37059_od_wrze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7377" y="4941168"/>
            <a:ext cx="6026623" cy="162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obilking-znika-z-rynku-juz-16-ma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780928"/>
            <a:ext cx="3857143" cy="385714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 smtClean="0"/>
              <a:t>Sexist</a:t>
            </a:r>
            <a:r>
              <a:rPr lang="pl-PL" sz="3600" dirty="0" smtClean="0"/>
              <a:t> </a:t>
            </a:r>
            <a:r>
              <a:rPr lang="pl-PL" sz="3600" dirty="0" err="1" smtClean="0"/>
              <a:t>advertisements</a:t>
            </a:r>
            <a:endParaRPr lang="pl-PL" sz="3600" dirty="0">
              <a:effectLst/>
            </a:endParaRPr>
          </a:p>
        </p:txBody>
      </p:sp>
      <p:pic>
        <p:nvPicPr>
          <p:cNvPr id="5" name="Obraz 4" descr="mobil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34194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245__600x334_dove-kobie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6948223" cy="386784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err="1" smtClean="0"/>
              <a:t>Sexist</a:t>
            </a:r>
            <a:r>
              <a:rPr lang="pl-PL" sz="4400" dirty="0" smtClean="0"/>
              <a:t> </a:t>
            </a:r>
            <a:r>
              <a:rPr lang="pl-PL" sz="4400" dirty="0" err="1" smtClean="0"/>
              <a:t>advertisements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732240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Dove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agesC85ICG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6458217" cy="396044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Natural </a:t>
            </a:r>
            <a:r>
              <a:rPr lang="pl-PL" dirty="0" err="1" smtClean="0"/>
              <a:t>woman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advertisements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drian-monika-kuszyn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863559" cy="473747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Natural </a:t>
            </a:r>
            <a:r>
              <a:rPr lang="pl-PL" dirty="0" err="1" smtClean="0"/>
              <a:t>woman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advertisements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Natural </a:t>
            </a:r>
            <a:r>
              <a:rPr lang="pl-PL" dirty="0" err="1" smtClean="0"/>
              <a:t>woman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advertisements</a:t>
            </a:r>
            <a:endParaRPr lang="pl-PL" dirty="0"/>
          </a:p>
        </p:txBody>
      </p:sp>
      <p:pic>
        <p:nvPicPr>
          <p:cNvPr id="7" name="Symbol zastępczy zawartości 6" descr="monika-kuszyń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87892"/>
            <a:ext cx="8229600" cy="4312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13958095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5520" y="1481138"/>
            <a:ext cx="5512960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Natural </a:t>
            </a:r>
            <a:r>
              <a:rPr lang="pl-PL" dirty="0" err="1" smtClean="0"/>
              <a:t>woman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advertisements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732240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H&amp;M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0"/>
            <a:ext cx="8363272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3200" b="1" dirty="0" err="1" smtClean="0"/>
              <a:t>Bibliography</a:t>
            </a:r>
            <a:r>
              <a:rPr lang="pl-PL" sz="3200" b="1" dirty="0" smtClean="0"/>
              <a:t> - </a:t>
            </a:r>
            <a:r>
              <a:rPr lang="pl-PL" sz="3200" b="1" dirty="0" err="1" smtClean="0"/>
              <a:t>Advertisements</a:t>
            </a:r>
            <a:r>
              <a:rPr lang="pl-PL" sz="3200" b="1" dirty="0" smtClean="0"/>
              <a:t>:</a:t>
            </a:r>
          </a:p>
          <a:p>
            <a:pPr lvl="0"/>
            <a:r>
              <a:rPr lang="pl-PL" dirty="0" smtClean="0"/>
              <a:t>Black Energy; dostęp: </a:t>
            </a:r>
            <a:r>
              <a:rPr lang="pl-PL" u="sng" dirty="0" smtClean="0">
                <a:hlinkClick r:id="rId2"/>
              </a:rPr>
              <a:t>http://finanse.wp.pl/gid,15669557,img,15669641,kat,1033803,page,2,title,Czarna-lista-Te-reklamy-zbulwersowaly-nas-najbardziej,galeria.html?ticaid=111cc8&amp;_ticrsn=5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dniu:04.11.213r.</a:t>
            </a:r>
          </a:p>
          <a:p>
            <a:pPr lvl="0"/>
            <a:r>
              <a:rPr lang="pl-PL" dirty="0" err="1" smtClean="0"/>
              <a:t>Egoo</a:t>
            </a:r>
            <a:r>
              <a:rPr lang="pl-PL" dirty="0" smtClean="0"/>
              <a:t>; dostęp:  </a:t>
            </a:r>
            <a:r>
              <a:rPr lang="pl-PL" u="sng" dirty="0" smtClean="0">
                <a:hlinkClick r:id="rId3"/>
              </a:rPr>
              <a:t>http://finanse.wp.pl/gid,15669557,kat,1033803,page,3,title,Czarna-lista-Te-reklamy-zbulwersowaly-nas-najbardziej,galeria.html</a:t>
            </a:r>
            <a:r>
              <a:rPr lang="pl-PL" dirty="0" smtClean="0"/>
              <a:t> w dniu:04.11.2013r.</a:t>
            </a:r>
          </a:p>
          <a:p>
            <a:pPr lvl="0"/>
            <a:r>
              <a:rPr lang="pl-PL" dirty="0" err="1" smtClean="0"/>
              <a:t>mBank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4"/>
              </a:rPr>
              <a:t>http://finanse.wp.pl/gid,15669557,kat,1033803,page,4,title,Czarna-lista-Te-reklamy-zbulwersowaly-nas-najbardziej,galeria.html</a:t>
            </a:r>
            <a:r>
              <a:rPr lang="pl-PL" dirty="0" smtClean="0"/>
              <a:t>  w dniu: 06.11.2013r.</a:t>
            </a:r>
            <a:br>
              <a:rPr lang="pl-PL" dirty="0" smtClean="0"/>
            </a:br>
            <a:r>
              <a:rPr lang="pl-PL" dirty="0" smtClean="0"/>
              <a:t>http://msaver.info/   w dniu: 06.11.2013r.</a:t>
            </a:r>
          </a:p>
          <a:p>
            <a:pPr lvl="0"/>
            <a:r>
              <a:rPr lang="pl-PL" dirty="0" smtClean="0"/>
              <a:t>Kinder </a:t>
            </a:r>
            <a:r>
              <a:rPr lang="pl-PL" dirty="0" err="1" smtClean="0"/>
              <a:t>Pingui</a:t>
            </a:r>
            <a:r>
              <a:rPr lang="pl-PL" dirty="0" smtClean="0"/>
              <a:t>; dostęp:  </a:t>
            </a:r>
            <a:r>
              <a:rPr lang="pl-PL" u="sng" dirty="0" smtClean="0">
                <a:hlinkClick r:id="rId5"/>
              </a:rPr>
              <a:t>http://www.youtube.com/watch?v=czW6fgC77w8</a:t>
            </a:r>
            <a:r>
              <a:rPr lang="pl-PL" dirty="0" smtClean="0"/>
              <a:t> w dniu:04.11.213r.</a:t>
            </a:r>
          </a:p>
          <a:p>
            <a:pPr lvl="0"/>
            <a:r>
              <a:rPr lang="pl-PL" dirty="0" err="1" smtClean="0"/>
              <a:t>Blachodachówka</a:t>
            </a:r>
            <a:r>
              <a:rPr lang="pl-PL" dirty="0" smtClean="0"/>
              <a:t> SARA; dostęp: http://www.dachlux.pl/ w dniu:</a:t>
            </a:r>
          </a:p>
          <a:p>
            <a:pPr lvl="0"/>
            <a:r>
              <a:rPr lang="pl-PL" dirty="0" smtClean="0"/>
              <a:t>Megaron; dostęp: </a:t>
            </a:r>
            <a:r>
              <a:rPr lang="pl-PL" u="sng" dirty="0" smtClean="0">
                <a:hlinkClick r:id="rId6"/>
              </a:rPr>
              <a:t>http://www.zychalska.com/robie-dobrze-i-leze-idealnie-czyli-skojarzenia-jezykowe-w-reklamie,1837.html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Prawko.pl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6"/>
              </a:rPr>
              <a:t>http://www.zychalska.com/robie-dobrze-i-leze-idealnie-czyli-skojarzenia-jezykowe-w-reklamie,1837.html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Winiary; dostęp: </a:t>
            </a:r>
            <a:r>
              <a:rPr lang="pl-PL" u="sng" dirty="0" smtClean="0">
                <a:hlinkClick r:id="rId7"/>
              </a:rPr>
              <a:t>http://www.mmtorun.pl/artykul/kuchnia-rajem-kobiety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AXE; dostęp: </a:t>
            </a:r>
            <a:r>
              <a:rPr lang="pl-PL" u="sng" dirty="0" smtClean="0">
                <a:hlinkClick r:id="rId8"/>
              </a:rPr>
              <a:t>http://www.kimono.pl/Szukaj/polska+modelka</a:t>
            </a:r>
            <a:r>
              <a:rPr lang="pl-PL" dirty="0" smtClean="0"/>
              <a:t> w dniu: 04.11.213r.</a:t>
            </a:r>
            <a:br>
              <a:rPr lang="pl-PL" dirty="0" smtClean="0"/>
            </a:br>
            <a:r>
              <a:rPr lang="pl-PL" u="sng" dirty="0" smtClean="0">
                <a:hlinkClick r:id="rId9"/>
              </a:rPr>
              <a:t>http://zajawkowo.pinger.pl/m/7071515</a:t>
            </a:r>
            <a:r>
              <a:rPr lang="pl-PL" dirty="0" smtClean="0"/>
              <a:t> w dniu: 04.11.213r.</a:t>
            </a:r>
            <a:br>
              <a:rPr lang="pl-PL" dirty="0" smtClean="0"/>
            </a:br>
            <a:r>
              <a:rPr lang="pl-PL" u="sng" dirty="0" smtClean="0">
                <a:hlinkClick r:id="rId10"/>
              </a:rPr>
              <a:t>http://billbordowy.blox.pl/2008/04/Obuchem-w-siekiere.html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Just Cavallo; dostęp:  </a:t>
            </a:r>
            <a:r>
              <a:rPr lang="pl-PL" u="sng" dirty="0" smtClean="0">
                <a:hlinkClick r:id="rId11"/>
              </a:rPr>
              <a:t>http://beauty.blog.nl/hem/2013/08/10/hemelse-geur-voor-hem#more-11331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LUXE; dostęp: </a:t>
            </a:r>
            <a:r>
              <a:rPr lang="pl-PL" u="sng" dirty="0" smtClean="0">
                <a:hlinkClick r:id="rId12"/>
              </a:rPr>
              <a:t>http://zawszetrendy.pl/2013/01/20/Avon-Luxe-luksusowa-szminka-do-ust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dniu: 04.11.213r.</a:t>
            </a:r>
          </a:p>
          <a:p>
            <a:pPr lvl="0"/>
            <a:r>
              <a:rPr lang="pl-PL" dirty="0" smtClean="0"/>
              <a:t>KORAL; dostęp:   </a:t>
            </a:r>
            <a:r>
              <a:rPr lang="pl-PL" u="sng" dirty="0" smtClean="0">
                <a:hlinkClick r:id="rId13"/>
              </a:rPr>
              <a:t>http://www.kozaczek.pl/plotka.php?id=29230&amp;strona=2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dniu: 04.11.213r.</a:t>
            </a:r>
          </a:p>
          <a:p>
            <a:pPr lvl="0"/>
            <a:r>
              <a:rPr lang="pl-PL" dirty="0" err="1" smtClean="0"/>
              <a:t>Maybelinne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14"/>
              </a:rPr>
              <a:t>http://3.bp.blogspot.com/-PnuXhXe4D78/URU2OgBLS5I/AAAAAAAAEOA/N0vLviYw-so/s1600/284995_169084243163436_115995545138973_379796_6619111_n.jpg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dniu: 04.11.213r.</a:t>
            </a:r>
          </a:p>
          <a:p>
            <a:pPr lvl="0"/>
            <a:r>
              <a:rPr lang="pl-PL" dirty="0" err="1" smtClean="0"/>
              <a:t>Pantene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15"/>
              </a:rPr>
              <a:t>http://www.papilot.pl/konkursy/13919/KONKURS-Wygraj-jeden-z-10-zestawow-kosmetykow-Pantene-ProV-Zdrowy-Kolor.html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Vichy; dostęp: </a:t>
            </a:r>
            <a:r>
              <a:rPr lang="pl-PL" u="sng" dirty="0" smtClean="0">
                <a:hlinkClick r:id="rId16"/>
              </a:rPr>
              <a:t>http://www.zeberka.pl/art/chcesz-wygrac-zestawy-marki-vichy-23359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dniu: 04.11.213r.</a:t>
            </a:r>
          </a:p>
          <a:p>
            <a:pPr lvl="0"/>
            <a:r>
              <a:rPr lang="pl-PL" dirty="0" err="1" smtClean="0"/>
              <a:t>Nivea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17"/>
              </a:rPr>
              <a:t>http://www.snobka.pl/tag/Nivea-BB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Blend-a-med</a:t>
            </a:r>
            <a:r>
              <a:rPr lang="pl-PL" dirty="0" smtClean="0"/>
              <a:t>.; dostęp: </a:t>
            </a:r>
            <a:r>
              <a:rPr lang="pl-PL" u="sng" dirty="0" smtClean="0">
                <a:hlinkClick r:id="rId18"/>
              </a:rPr>
              <a:t>http://www.plotek.pl/plotek/1,100953,8976185,Widocznie_bielsze_zeby_w_7_dni____Z_blend_a_med_3D.html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Veet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19"/>
              </a:rPr>
              <a:t>http://www.dettlaff.com.pl/prodCatView,32,produkty,PL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OB.; dostęp: </a:t>
            </a:r>
            <a:r>
              <a:rPr lang="pl-PL" u="sng" dirty="0" smtClean="0">
                <a:hlinkClick r:id="rId20"/>
              </a:rPr>
              <a:t>http://www.youtube.com/watch?v=BIVgGdHPY-k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Always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21"/>
              </a:rPr>
              <a:t>http://www.youtube.com/watch?v=1qm9UzaKE3g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Domestos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22"/>
              </a:rPr>
              <a:t>http://www.youtube.com/watch?v=yfoSz6cPGc8</a:t>
            </a:r>
            <a:r>
              <a:rPr lang="pl-PL" dirty="0" smtClean="0"/>
              <a:t> w dniu: 04.11.213r.</a:t>
            </a:r>
            <a:br>
              <a:rPr lang="pl-PL" dirty="0" smtClean="0"/>
            </a:br>
            <a:r>
              <a:rPr lang="pl-PL" u="sng" dirty="0" smtClean="0">
                <a:hlinkClick r:id="rId23"/>
              </a:rPr>
              <a:t>http://www.unilever.pl/nasze-produkty/srodki-czystosci/Domestos.aspx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Toffifee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24"/>
              </a:rPr>
              <a:t>http://www.signs.pl/artykul.php?sid=7005&amp;fo=1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Perwoll</a:t>
            </a:r>
            <a:r>
              <a:rPr lang="pl-PL" dirty="0" smtClean="0"/>
              <a:t>; dostęp: http://medialne.blog.etrend.sk/reklamy/tag/perwoll/ w dniu: 04.11.213r.</a:t>
            </a:r>
          </a:p>
          <a:p>
            <a:pPr lvl="0"/>
            <a:r>
              <a:rPr lang="pl-PL" dirty="0" smtClean="0"/>
              <a:t>CCC; dostęp: </a:t>
            </a:r>
            <a:r>
              <a:rPr lang="pl-PL" u="sng" dirty="0" smtClean="0">
                <a:hlinkClick r:id="rId25"/>
              </a:rPr>
              <a:t>http://www.iulotka.pl/ccc.html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PLAY; dostęp: </a:t>
            </a:r>
            <a:r>
              <a:rPr lang="pl-PL" u="sng" dirty="0" smtClean="0">
                <a:hlinkClick r:id="rId26"/>
              </a:rPr>
              <a:t>http://www.telix.pl/images/200701/reklama-play_3.jpg</a:t>
            </a:r>
            <a:r>
              <a:rPr lang="pl-PL" dirty="0" smtClean="0"/>
              <a:t> w dniu: 04.11.213r.</a:t>
            </a:r>
            <a:br>
              <a:rPr lang="pl-PL" dirty="0" smtClean="0"/>
            </a:br>
            <a:r>
              <a:rPr lang="pl-PL" u="sng" dirty="0" smtClean="0">
                <a:hlinkClick r:id="rId27"/>
              </a:rPr>
              <a:t>http://www.telix.pl/artykul/odwazny-zart-play-promujacy-tylko-sim--aktualizacja--3,46610.html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TOSHIBA; dostęp: http://bsolutions.pl/2012/06/05/reklama-dzwignia%E2%80%A6wlasciwie-czego/ w dniu: 04.11.213r.</a:t>
            </a:r>
          </a:p>
          <a:p>
            <a:pPr lvl="0"/>
            <a:r>
              <a:rPr lang="pl-PL" dirty="0" err="1" smtClean="0"/>
              <a:t>Simplus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28"/>
              </a:rPr>
              <a:t>http://gsmonline.pl/artykuly/najlepsze-warunki-w-simplusie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dniu: 04.11.213r.</a:t>
            </a:r>
          </a:p>
          <a:p>
            <a:pPr lvl="0"/>
            <a:r>
              <a:rPr lang="pl-PL" dirty="0" err="1" smtClean="0"/>
              <a:t>Save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; dostęp: http://blog.bazatelefonow.pl/posts/2012-07/31926-kontrowersyjna-reklama-w-krakowie/ w dniu: 04.11.213r.</a:t>
            </a:r>
          </a:p>
          <a:p>
            <a:pPr lvl="0"/>
            <a:r>
              <a:rPr lang="pl-PL" dirty="0" err="1" smtClean="0"/>
              <a:t>H&amp;M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29"/>
              </a:rPr>
              <a:t>http://wyborcza.biz/biznes/1,100896,11698248,H_M_przeprasza_za__kontrowersyjna__reklame_z_nadmiernie.html</a:t>
            </a:r>
            <a:r>
              <a:rPr lang="pl-PL" dirty="0" smtClean="0"/>
              <a:t> w dniu: 04.11.213r.</a:t>
            </a:r>
            <a:br>
              <a:rPr lang="pl-PL" dirty="0" smtClean="0"/>
            </a:br>
            <a:r>
              <a:rPr lang="pl-PL" u="sng" dirty="0" smtClean="0">
                <a:hlinkClick r:id="rId30"/>
              </a:rPr>
              <a:t>http://kobieta.gazeta.pl/kobieta/56,133282,13958137,Naga_prawda,,4.html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 08.12.2013r.</a:t>
            </a:r>
          </a:p>
          <a:p>
            <a:pPr lvl="0"/>
            <a:r>
              <a:rPr lang="pl-PL" dirty="0" smtClean="0"/>
              <a:t>OSM Chojnice; dostęp: http://bsolutions.pl/2012/06/05/reklama-dzwignia%E2%80%A6wlasciwie-czego/ w dniu: 04.11.213r.</a:t>
            </a:r>
          </a:p>
          <a:p>
            <a:pPr lvl="0"/>
            <a:r>
              <a:rPr lang="pl-PL" dirty="0" smtClean="0"/>
              <a:t>Multimedia; dostęp: </a:t>
            </a:r>
            <a:r>
              <a:rPr lang="pl-PL" u="sng" dirty="0" smtClean="0">
                <a:hlinkClick r:id="rId31"/>
              </a:rPr>
              <a:t>http://www.familie.pl/Forum-5-176/m650096-1,Kolejna-reklama-ponizajaca-kobiety-Czy-protest-jest-wg-Was-sluszny.html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Mobilking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32"/>
              </a:rPr>
              <a:t>http://inwestycje.pl/biznes/mobilking_sprzedany;58530;0.html</a:t>
            </a:r>
            <a:r>
              <a:rPr lang="pl-PL" dirty="0" smtClean="0"/>
              <a:t> w dniu: 04.11.213r.</a:t>
            </a:r>
            <a:br>
              <a:rPr lang="pl-PL" dirty="0" smtClean="0"/>
            </a:br>
            <a:r>
              <a:rPr lang="pl-PL" u="sng" dirty="0" smtClean="0">
                <a:hlinkClick r:id="rId33"/>
              </a:rPr>
              <a:t>http://www.my-mobile.com.pl/index.php/2012/04/13/mobilking-znika-z-rynku-juz-16-maja/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 Przeróbka reklamy Megaron; dostęp: </a:t>
            </a:r>
            <a:r>
              <a:rPr lang="pl-PL" u="sng" dirty="0" smtClean="0">
                <a:hlinkClick r:id="rId34"/>
              </a:rPr>
              <a:t>http://blokreklamowy.blogspot.com/2011/05/reklamy-na-granicy-dobrego-smaku.html</a:t>
            </a:r>
            <a:r>
              <a:rPr lang="pl-PL" dirty="0" smtClean="0"/>
              <a:t> w dniu: 08.12.3013r.</a:t>
            </a:r>
          </a:p>
          <a:p>
            <a:pPr lvl="0"/>
            <a:r>
              <a:rPr lang="pl-PL" dirty="0" smtClean="0"/>
              <a:t>Schemat reklamy; dostęp: </a:t>
            </a:r>
            <a:r>
              <a:rPr lang="pl-PL" u="sng" dirty="0" smtClean="0">
                <a:hlinkClick r:id="rId35"/>
              </a:rPr>
              <a:t>http://www.mysleinaczej.pl/index.php?option=com_content&amp;view=article&amp;id=97:jak-skutecznie-i-szybko-sprzeda-nieruchomo&amp;catid=43:nieruchomosci&amp;Itemid=64</a:t>
            </a:r>
            <a:r>
              <a:rPr lang="pl-PL" dirty="0" smtClean="0"/>
              <a:t> w dniu 08.12.2013 r.</a:t>
            </a:r>
          </a:p>
          <a:p>
            <a:pPr lvl="0"/>
            <a:r>
              <a:rPr lang="pl-PL" dirty="0" smtClean="0"/>
              <a:t>Ciało kobiece; dostęp: </a:t>
            </a:r>
            <a:r>
              <a:rPr lang="pl-PL" u="sng" dirty="0" smtClean="0">
                <a:hlinkClick r:id="rId36"/>
              </a:rPr>
              <a:t>http://goshakusper.com/wp-content/uploads/2013/02/gosha.pomiar.jpg</a:t>
            </a:r>
            <a:r>
              <a:rPr lang="pl-PL" dirty="0" smtClean="0"/>
              <a:t> w dniu 08.12.2013r.</a:t>
            </a:r>
          </a:p>
          <a:p>
            <a:pPr lvl="0"/>
            <a:r>
              <a:rPr lang="pl-PL" dirty="0" err="1" smtClean="0"/>
              <a:t>Dove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37"/>
              </a:rPr>
              <a:t>http://www.twojewiadomosci.com.pl/content/rozpie%C5%9B%C4%87-swoje-cia%C5%82o-na-wiosn%C4%99-z-kosmetykami</a:t>
            </a:r>
            <a:r>
              <a:rPr lang="pl-PL" dirty="0" smtClean="0"/>
              <a:t> w dniu 08.12.2013r.</a:t>
            </a:r>
            <a:br>
              <a:rPr lang="pl-PL" dirty="0" smtClean="0"/>
            </a:br>
            <a:r>
              <a:rPr lang="pl-PL" u="sng" dirty="0" smtClean="0">
                <a:hlinkClick r:id="rId38"/>
              </a:rPr>
              <a:t>http://blokreklamowy.blogspot.com/2011/05/badz-wiecznie-moda.html</a:t>
            </a:r>
            <a:r>
              <a:rPr lang="pl-PL" dirty="0" smtClean="0"/>
              <a:t> w dniu 08.12.2013r.</a:t>
            </a:r>
          </a:p>
          <a:p>
            <a:pPr lvl="0"/>
            <a:r>
              <a:rPr lang="pl-PL" dirty="0" smtClean="0"/>
              <a:t>Adrian; dostęp:  </a:t>
            </a:r>
            <a:r>
              <a:rPr lang="pl-PL" u="sng" dirty="0" smtClean="0">
                <a:hlinkClick r:id="rId39"/>
              </a:rPr>
              <a:t>http://www.kominek.in/2012/10/kominek-tez-kocha-wszystkie-kobiety/</a:t>
            </a:r>
            <a:r>
              <a:rPr lang="pl-PL" dirty="0" smtClean="0"/>
              <a:t> w dniu 08.12.2013r.</a:t>
            </a:r>
            <a:br>
              <a:rPr lang="pl-PL" dirty="0" smtClean="0"/>
            </a:br>
            <a:r>
              <a:rPr lang="pl-PL" u="sng" dirty="0" smtClean="0">
                <a:hlinkClick r:id="rId40"/>
              </a:rPr>
              <a:t>http://forum.gazeta.pl/forum/w,16,139342891,,Adrian_kocha_wszystkie_kobiety.html?v=2</a:t>
            </a:r>
            <a:r>
              <a:rPr lang="pl-PL" dirty="0" smtClean="0"/>
              <a:t> w dniu: 08.12.2013r.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844824"/>
            <a:ext cx="9001000" cy="27363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 for your attention</a:t>
            </a:r>
            <a:r>
              <a:rPr lang="pl-PL" dirty="0" smtClean="0"/>
              <a:t>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8136904" cy="2664296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Advertis</a:t>
            </a:r>
            <a:r>
              <a:rPr lang="pl-PL" dirty="0" err="1" smtClean="0"/>
              <a:t>ement</a:t>
            </a:r>
            <a:r>
              <a:rPr lang="en-US" dirty="0" smtClean="0"/>
              <a:t> </a:t>
            </a:r>
            <a:r>
              <a:rPr lang="pl-PL" dirty="0" err="1" smtClean="0"/>
              <a:t>contains</a:t>
            </a:r>
            <a:r>
              <a:rPr lang="en-US" dirty="0" smtClean="0"/>
              <a:t> information combined with a persuasive message</a:t>
            </a:r>
            <a:r>
              <a:rPr lang="pl-PL" dirty="0" smtClean="0"/>
              <a:t>.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en-US" dirty="0" smtClean="0"/>
              <a:t> usually designed to induce purchase or use of specific goods or services</a:t>
            </a:r>
            <a:r>
              <a:rPr lang="pl-PL" dirty="0" smtClean="0"/>
              <a:t>.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might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en-US" dirty="0" smtClean="0"/>
              <a:t>encourage </a:t>
            </a:r>
            <a:r>
              <a:rPr lang="pl-PL" dirty="0" err="1" smtClean="0"/>
              <a:t>support</a:t>
            </a:r>
            <a:r>
              <a:rPr lang="pl-PL" dirty="0" smtClean="0"/>
              <a:t> for </a:t>
            </a:r>
            <a:r>
              <a:rPr lang="en-US" dirty="0" smtClean="0"/>
              <a:t>specific issues or ideas (</a:t>
            </a:r>
            <a:r>
              <a:rPr lang="en-US" dirty="0" err="1" smtClean="0"/>
              <a:t>eg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br</a:t>
            </a:r>
            <a:r>
              <a:rPr lang="pl-PL" dirty="0" err="1" smtClean="0"/>
              <a:t>anding</a:t>
            </a:r>
            <a:r>
              <a:rPr lang="pl-PL" dirty="0" smtClean="0"/>
              <a:t>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Advertisement</a:t>
            </a:r>
            <a:r>
              <a:rPr lang="pl-PL" dirty="0" smtClean="0"/>
              <a:t> </a:t>
            </a:r>
            <a:r>
              <a:rPr lang="pl-PL" dirty="0" err="1" smtClean="0"/>
              <a:t>scheme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pl-PL" sz="1400" dirty="0"/>
          </a:p>
        </p:txBody>
      </p:sp>
      <p:sp>
        <p:nvSpPr>
          <p:cNvPr id="7" name="Prostokąt 6"/>
          <p:cNvSpPr/>
          <p:nvPr/>
        </p:nvSpPr>
        <p:spPr>
          <a:xfrm>
            <a:off x="5508104" y="1916832"/>
            <a:ext cx="201622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err="1" smtClean="0"/>
              <a:t>Attracting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attention</a:t>
            </a:r>
            <a:endParaRPr lang="pl-PL" sz="1400" b="1" dirty="0"/>
          </a:p>
        </p:txBody>
      </p:sp>
      <p:sp>
        <p:nvSpPr>
          <p:cNvPr id="8" name="Prostokąt 7"/>
          <p:cNvSpPr/>
          <p:nvPr/>
        </p:nvSpPr>
        <p:spPr>
          <a:xfrm>
            <a:off x="5508104" y="2924944"/>
            <a:ext cx="201622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err="1" smtClean="0">
                <a:solidFill>
                  <a:schemeClr val="tx1"/>
                </a:solidFill>
              </a:rPr>
              <a:t>Raising</a:t>
            </a:r>
            <a:r>
              <a:rPr lang="pl-PL" sz="1400" b="1" dirty="0" smtClean="0">
                <a:solidFill>
                  <a:schemeClr val="tx1"/>
                </a:solidFill>
              </a:rPr>
              <a:t> </a:t>
            </a:r>
            <a:r>
              <a:rPr lang="pl-PL" sz="1400" b="1" dirty="0" err="1" smtClean="0">
                <a:solidFill>
                  <a:schemeClr val="tx1"/>
                </a:solidFill>
              </a:rPr>
              <a:t>interest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508104" y="3933056"/>
            <a:ext cx="201622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err="1" smtClean="0"/>
              <a:t>Creating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desire</a:t>
            </a:r>
            <a:endParaRPr lang="pl-PL" sz="1400" b="1" dirty="0"/>
          </a:p>
        </p:txBody>
      </p:sp>
      <p:sp>
        <p:nvSpPr>
          <p:cNvPr id="12" name="Prostokąt 11"/>
          <p:cNvSpPr/>
          <p:nvPr/>
        </p:nvSpPr>
        <p:spPr>
          <a:xfrm>
            <a:off x="5508104" y="4941168"/>
            <a:ext cx="201622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err="1" smtClean="0"/>
              <a:t>Leading</a:t>
            </a:r>
            <a:r>
              <a:rPr lang="pl-PL" sz="1400" b="1" dirty="0" smtClean="0"/>
              <a:t> to action</a:t>
            </a:r>
            <a:endParaRPr lang="pl-PL" sz="1400" b="1" dirty="0"/>
          </a:p>
        </p:txBody>
      </p:sp>
      <p:cxnSp>
        <p:nvCxnSpPr>
          <p:cNvPr id="14" name="Łącznik prosty ze strzałką 13"/>
          <p:cNvCxnSpPr>
            <a:stCxn id="7" idx="2"/>
            <a:endCxn id="8" idx="0"/>
          </p:cNvCxnSpPr>
          <p:nvPr/>
        </p:nvCxnSpPr>
        <p:spPr>
          <a:xfrm>
            <a:off x="6516216" y="25649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8" idx="2"/>
            <a:endCxn id="9" idx="0"/>
          </p:cNvCxnSpPr>
          <p:nvPr/>
        </p:nvCxnSpPr>
        <p:spPr>
          <a:xfrm>
            <a:off x="6516216" y="35730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>
            <a:stCxn id="9" idx="2"/>
            <a:endCxn id="12" idx="0"/>
          </p:cNvCxnSpPr>
          <p:nvPr/>
        </p:nvCxnSpPr>
        <p:spPr>
          <a:xfrm>
            <a:off x="6516216" y="45811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pole tekstowe 28"/>
          <p:cNvSpPr txBox="1"/>
          <p:nvPr/>
        </p:nvSpPr>
        <p:spPr>
          <a:xfrm>
            <a:off x="1115616" y="2132856"/>
            <a:ext cx="2284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Slogan, </a:t>
            </a:r>
            <a:r>
              <a:rPr lang="pl-PL" sz="1400" dirty="0" err="1" smtClean="0"/>
              <a:t>graphic</a:t>
            </a:r>
            <a:r>
              <a:rPr lang="pl-PL" sz="1400" dirty="0" smtClean="0"/>
              <a:t> element</a:t>
            </a:r>
            <a:endParaRPr lang="pl-PL" sz="14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115616" y="2996952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Promise of </a:t>
            </a:r>
            <a:r>
              <a:rPr lang="pl-PL" sz="1400" dirty="0" err="1" smtClean="0"/>
              <a:t>benefits</a:t>
            </a:r>
            <a:r>
              <a:rPr lang="pl-PL" sz="1400" dirty="0" smtClean="0"/>
              <a:t> of </a:t>
            </a:r>
            <a:r>
              <a:rPr lang="pl-PL" sz="1400" dirty="0" err="1" smtClean="0"/>
              <a:t>the</a:t>
            </a:r>
            <a:r>
              <a:rPr lang="pl-PL" sz="1400" dirty="0" smtClean="0"/>
              <a:t> </a:t>
            </a:r>
            <a:r>
              <a:rPr lang="pl-PL" sz="1400" dirty="0" err="1" smtClean="0"/>
              <a:t>purchase</a:t>
            </a:r>
            <a:endParaRPr lang="pl-PL" sz="1400" dirty="0" smtClean="0"/>
          </a:p>
          <a:p>
            <a:pPr algn="ctr"/>
            <a:r>
              <a:rPr lang="pl-PL" sz="1400" dirty="0" smtClean="0"/>
              <a:t>(</a:t>
            </a:r>
            <a:r>
              <a:rPr lang="pl-PL" sz="1400" dirty="0" err="1" smtClean="0"/>
              <a:t>rational</a:t>
            </a:r>
            <a:r>
              <a:rPr lang="pl-PL" sz="1400" dirty="0" smtClean="0"/>
              <a:t> and </a:t>
            </a:r>
            <a:r>
              <a:rPr lang="pl-PL" sz="1400" dirty="0" err="1" smtClean="0"/>
              <a:t>emotional</a:t>
            </a:r>
            <a:r>
              <a:rPr lang="pl-PL" sz="1400" dirty="0" smtClean="0"/>
              <a:t>)</a:t>
            </a:r>
            <a:endParaRPr lang="pl-PL" sz="14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1115616" y="4077072"/>
            <a:ext cx="2702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Unique</a:t>
            </a:r>
            <a:r>
              <a:rPr lang="pl-PL" sz="1400" dirty="0" smtClean="0"/>
              <a:t> </a:t>
            </a:r>
            <a:r>
              <a:rPr lang="pl-PL" sz="1400" dirty="0" err="1" smtClean="0"/>
              <a:t>values</a:t>
            </a:r>
            <a:r>
              <a:rPr lang="pl-PL" sz="1400" dirty="0" smtClean="0"/>
              <a:t> of </a:t>
            </a:r>
            <a:r>
              <a:rPr lang="pl-PL" sz="1400" dirty="0" err="1" smtClean="0"/>
              <a:t>the</a:t>
            </a:r>
            <a:r>
              <a:rPr lang="pl-PL" sz="1400" dirty="0" smtClean="0"/>
              <a:t> </a:t>
            </a:r>
            <a:r>
              <a:rPr lang="pl-PL" sz="1400" dirty="0" err="1" smtClean="0"/>
              <a:t>product</a:t>
            </a:r>
            <a:endParaRPr lang="pl-PL" sz="1400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1115616" y="515719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What</a:t>
            </a:r>
            <a:r>
              <a:rPr lang="pl-PL" sz="1400" dirty="0" smtClean="0"/>
              <a:t> </a:t>
            </a:r>
            <a:r>
              <a:rPr lang="pl-PL" sz="1400" dirty="0" err="1" smtClean="0"/>
              <a:t>the</a:t>
            </a:r>
            <a:r>
              <a:rPr lang="pl-PL" sz="1400" dirty="0" smtClean="0"/>
              <a:t> </a:t>
            </a:r>
            <a:r>
              <a:rPr lang="pl-PL" sz="1400" dirty="0" err="1" smtClean="0"/>
              <a:t>potential</a:t>
            </a:r>
            <a:r>
              <a:rPr lang="pl-PL" sz="1400" dirty="0" smtClean="0"/>
              <a:t> </a:t>
            </a:r>
            <a:r>
              <a:rPr lang="pl-PL" sz="1400" dirty="0" err="1" smtClean="0"/>
              <a:t>buyer</a:t>
            </a:r>
            <a:r>
              <a:rPr lang="pl-PL" sz="1400" dirty="0" smtClean="0"/>
              <a:t> </a:t>
            </a:r>
            <a:r>
              <a:rPr lang="pl-PL" sz="1400" dirty="0" err="1" smtClean="0"/>
              <a:t>should</a:t>
            </a:r>
            <a:r>
              <a:rPr lang="pl-PL" sz="1400" dirty="0" smtClean="0"/>
              <a:t> do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340768"/>
            <a:ext cx="7488832" cy="259574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Do </a:t>
            </a:r>
            <a:r>
              <a:rPr lang="pl-PL" dirty="0" err="1" smtClean="0"/>
              <a:t>advertisements</a:t>
            </a:r>
            <a:r>
              <a:rPr lang="pl-PL" dirty="0" smtClean="0"/>
              <a:t> </a:t>
            </a:r>
            <a:r>
              <a:rPr lang="pl-PL" dirty="0" err="1" smtClean="0"/>
              <a:t>contain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product</a:t>
            </a:r>
            <a:r>
              <a:rPr lang="pl-PL" dirty="0" smtClean="0"/>
              <a:t>? </a:t>
            </a:r>
          </a:p>
          <a:p>
            <a:r>
              <a:rPr lang="en-US" dirty="0" smtClean="0"/>
              <a:t>What feelings</a:t>
            </a:r>
            <a:r>
              <a:rPr lang="pl-PL" dirty="0" smtClean="0"/>
              <a:t> </a:t>
            </a:r>
            <a:r>
              <a:rPr lang="pl-PL" dirty="0" err="1" smtClean="0"/>
              <a:t>does</a:t>
            </a:r>
            <a:r>
              <a:rPr lang="pl-PL" dirty="0" smtClean="0"/>
              <a:t> a</a:t>
            </a:r>
            <a:r>
              <a:rPr lang="en-US" dirty="0" smtClean="0"/>
              <a:t> particular ad</a:t>
            </a:r>
            <a:r>
              <a:rPr lang="pl-PL" dirty="0" err="1" smtClean="0"/>
              <a:t>vertisement</a:t>
            </a:r>
            <a:r>
              <a:rPr lang="pl-PL" dirty="0" smtClean="0"/>
              <a:t> </a:t>
            </a:r>
            <a:r>
              <a:rPr lang="en-US" dirty="0" smtClean="0"/>
              <a:t>raise</a:t>
            </a:r>
            <a:r>
              <a:rPr lang="pl-PL" dirty="0" smtClean="0"/>
              <a:t>?</a:t>
            </a:r>
          </a:p>
          <a:p>
            <a:r>
              <a:rPr lang="en-US" dirty="0" smtClean="0"/>
              <a:t>What is the hidden message</a:t>
            </a:r>
            <a:r>
              <a:rPr lang="pl-PL" dirty="0" smtClean="0"/>
              <a:t> </a:t>
            </a:r>
            <a:r>
              <a:rPr lang="pl-PL" dirty="0" err="1" smtClean="0"/>
              <a:t>included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 </a:t>
            </a:r>
            <a:r>
              <a:rPr lang="pl-PL" dirty="0" err="1" smtClean="0"/>
              <a:t>given</a:t>
            </a:r>
            <a:r>
              <a:rPr lang="pl-PL" dirty="0" smtClean="0"/>
              <a:t> </a:t>
            </a:r>
            <a:r>
              <a:rPr lang="pl-PL" dirty="0" err="1" smtClean="0"/>
              <a:t>advertisement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1027" name="Picture 3" descr="C:\Users\USER\AppData\Local\Microsoft\Windows\Temporary Internet Files\Content.IE5\1C8L1UT4\MC9000486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89040"/>
            <a:ext cx="2370286" cy="2441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eGoo_reklam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6011114" cy="201005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Advertis</a:t>
            </a:r>
            <a:r>
              <a:rPr lang="pl-PL" sz="2800" dirty="0" err="1" smtClean="0"/>
              <a:t>ements</a:t>
            </a:r>
            <a:r>
              <a:rPr lang="pl-PL" sz="2800" dirty="0" smtClean="0"/>
              <a:t> </a:t>
            </a:r>
            <a:r>
              <a:rPr lang="en-US" sz="2800" dirty="0" smtClean="0"/>
              <a:t>most complain</a:t>
            </a:r>
            <a:r>
              <a:rPr lang="pl-PL" sz="2800" dirty="0" err="1" smtClean="0"/>
              <a:t>ed</a:t>
            </a:r>
            <a:r>
              <a:rPr lang="pl-PL" sz="2800" dirty="0" smtClean="0"/>
              <a:t> </a:t>
            </a:r>
            <a:r>
              <a:rPr lang="pl-PL" sz="2800" dirty="0" err="1" smtClean="0"/>
              <a:t>about</a:t>
            </a:r>
            <a:r>
              <a:rPr lang="pl-PL" sz="2800" dirty="0" smtClean="0"/>
              <a:t>       </a:t>
            </a:r>
            <a:r>
              <a:rPr lang="en-US" sz="2800" dirty="0" smtClean="0"/>
              <a:t> in 2012</a:t>
            </a:r>
            <a:endParaRPr lang="pl-PL" sz="2800" dirty="0">
              <a:effectLst/>
            </a:endParaRPr>
          </a:p>
        </p:txBody>
      </p:sp>
      <p:pic>
        <p:nvPicPr>
          <p:cNvPr id="5" name="Obraz 4" descr="msa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149080"/>
            <a:ext cx="752856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Advertis</a:t>
            </a:r>
            <a:r>
              <a:rPr lang="pl-PL" sz="2800" dirty="0" err="1" smtClean="0"/>
              <a:t>ements</a:t>
            </a:r>
            <a:r>
              <a:rPr lang="pl-PL" sz="2800" dirty="0" smtClean="0"/>
              <a:t> </a:t>
            </a:r>
            <a:r>
              <a:rPr lang="en-US" sz="2800" dirty="0" smtClean="0"/>
              <a:t>most complain</a:t>
            </a:r>
            <a:r>
              <a:rPr lang="pl-PL" sz="2800" dirty="0" err="1" smtClean="0"/>
              <a:t>ed</a:t>
            </a:r>
            <a:r>
              <a:rPr lang="pl-PL" sz="2800" dirty="0" smtClean="0"/>
              <a:t> </a:t>
            </a:r>
            <a:r>
              <a:rPr lang="pl-PL" sz="2800" dirty="0" err="1" smtClean="0"/>
              <a:t>about</a:t>
            </a:r>
            <a:r>
              <a:rPr lang="pl-PL" sz="2800" dirty="0" smtClean="0"/>
              <a:t>       </a:t>
            </a:r>
            <a:r>
              <a:rPr lang="en-US" sz="2800" dirty="0" smtClean="0"/>
              <a:t> in 2012</a:t>
            </a:r>
            <a:endParaRPr lang="pl-PL" sz="2800" dirty="0">
              <a:effectLst/>
            </a:endParaRPr>
          </a:p>
        </p:txBody>
      </p:sp>
      <p:pic>
        <p:nvPicPr>
          <p:cNvPr id="4" name="Symbol zastępczy zawartości 3" descr="mbank-msaver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9142" y="1858404"/>
            <a:ext cx="7085715" cy="3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Advertis</a:t>
            </a:r>
            <a:r>
              <a:rPr lang="pl-PL" sz="2800" dirty="0" err="1" smtClean="0"/>
              <a:t>ements</a:t>
            </a:r>
            <a:r>
              <a:rPr lang="pl-PL" sz="2800" dirty="0" smtClean="0"/>
              <a:t> </a:t>
            </a:r>
            <a:r>
              <a:rPr lang="en-US" sz="2800" dirty="0" smtClean="0"/>
              <a:t>most complain</a:t>
            </a:r>
            <a:r>
              <a:rPr lang="pl-PL" sz="2800" dirty="0" err="1" smtClean="0"/>
              <a:t>ed</a:t>
            </a:r>
            <a:r>
              <a:rPr lang="pl-PL" sz="2800" dirty="0" smtClean="0"/>
              <a:t> </a:t>
            </a:r>
            <a:r>
              <a:rPr lang="pl-PL" sz="2800" dirty="0" err="1" smtClean="0"/>
              <a:t>about</a:t>
            </a:r>
            <a:r>
              <a:rPr lang="pl-PL" sz="2800" dirty="0" smtClean="0"/>
              <a:t>       </a:t>
            </a:r>
            <a:r>
              <a:rPr lang="en-US" sz="2800" dirty="0" smtClean="0"/>
              <a:t> in 2012</a:t>
            </a:r>
            <a:endParaRPr lang="pl-PL" sz="2800" dirty="0">
              <a:effectLst/>
            </a:endParaRPr>
          </a:p>
        </p:txBody>
      </p:sp>
      <p:pic>
        <p:nvPicPr>
          <p:cNvPr id="6" name="Obraz 5" descr="FOOP_BLAC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2184" y="4057092"/>
            <a:ext cx="5601816" cy="2800908"/>
          </a:xfrm>
          <a:prstGeom prst="rect">
            <a:avLst/>
          </a:prstGeom>
        </p:spPr>
      </p:pic>
      <p:pic>
        <p:nvPicPr>
          <p:cNvPr id="4" name="Symbol zastępczy zawartości 3" descr="03f2b6f941201d81493940ba485b5ca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6131024" cy="3068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1148</TotalTime>
  <Words>381</Words>
  <Application>Microsoft Office PowerPoint</Application>
  <PresentationFormat>Pokaz na ekranie (4:3)</PresentationFormat>
  <Paragraphs>117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Hol</vt:lpstr>
      <vt:lpstr>Slajd 1</vt:lpstr>
      <vt:lpstr>The image of women popularized in advertisements</vt:lpstr>
      <vt:lpstr>Table of contents:</vt:lpstr>
      <vt:lpstr>Slajd 4</vt:lpstr>
      <vt:lpstr>Advertisement scheme</vt:lpstr>
      <vt:lpstr>Slajd 6</vt:lpstr>
      <vt:lpstr>Advertisements most complained about        in 2012</vt:lpstr>
      <vt:lpstr>Advertisements most complained about        in 2012</vt:lpstr>
      <vt:lpstr>Advertisements most complained about        in 2012</vt:lpstr>
      <vt:lpstr>„Polish Mother” stereotype</vt:lpstr>
      <vt:lpstr>Images of women used in advertisements</vt:lpstr>
      <vt:lpstr>Woman in adverts for products for men</vt:lpstr>
      <vt:lpstr>Woman in adverts for products for men</vt:lpstr>
      <vt:lpstr>Woman in adverts for products for men</vt:lpstr>
      <vt:lpstr> ”Fragmentation of the female body is one of the most objectifying phenomena of contemporary culture”                                                Zbyszko Melosik</vt:lpstr>
      <vt:lpstr>Fragmentation of the female body</vt:lpstr>
      <vt:lpstr>Fragmentation of the female body  LIPS</vt:lpstr>
      <vt:lpstr>Fragmentation of the female body</vt:lpstr>
      <vt:lpstr>Fragmentation of the female body</vt:lpstr>
      <vt:lpstr>Fragmentation of the female body</vt:lpstr>
      <vt:lpstr>Modern woman</vt:lpstr>
      <vt:lpstr> Woman - lady of the house</vt:lpstr>
      <vt:lpstr>Woman without a hobby</vt:lpstr>
      <vt:lpstr>The stereotype of separateness of the female world - "Between us girls”</vt:lpstr>
      <vt:lpstr>Woman - a personality (an unattainable ideal)</vt:lpstr>
      <vt:lpstr>Sexist advertisements</vt:lpstr>
      <vt:lpstr>Sexist advertisements</vt:lpstr>
      <vt:lpstr>Sexist advertisements</vt:lpstr>
      <vt:lpstr>Sexist advertisements</vt:lpstr>
      <vt:lpstr>Sexist advertisements</vt:lpstr>
      <vt:lpstr>Sexist advertisements</vt:lpstr>
      <vt:lpstr>Sexist advertisements</vt:lpstr>
      <vt:lpstr>Natural woman in advertisements</vt:lpstr>
      <vt:lpstr>Natural woman in advertisements</vt:lpstr>
      <vt:lpstr>Natural woman in advertisements</vt:lpstr>
      <vt:lpstr>Natural woman in advertisements</vt:lpstr>
      <vt:lpstr>Slajd 37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Wizerunek kobiet  upowszechniany w reklamach</dc:title>
  <dc:creator>USER</dc:creator>
  <cp:lastModifiedBy>danuta </cp:lastModifiedBy>
  <cp:revision>114</cp:revision>
  <dcterms:created xsi:type="dcterms:W3CDTF">2013-11-01T17:55:37Z</dcterms:created>
  <dcterms:modified xsi:type="dcterms:W3CDTF">2013-12-29T19:54:14Z</dcterms:modified>
</cp:coreProperties>
</file>